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315" r:id="rId2"/>
    <p:sldId id="539" r:id="rId3"/>
    <p:sldId id="544" r:id="rId4"/>
    <p:sldId id="545" r:id="rId5"/>
    <p:sldId id="546" r:id="rId6"/>
    <p:sldId id="547" r:id="rId7"/>
    <p:sldId id="548" r:id="rId8"/>
    <p:sldId id="549" r:id="rId9"/>
    <p:sldId id="550" r:id="rId10"/>
    <p:sldId id="551" r:id="rId11"/>
    <p:sldId id="553" r:id="rId12"/>
    <p:sldId id="552" r:id="rId13"/>
    <p:sldId id="557" r:id="rId14"/>
    <p:sldId id="556" r:id="rId15"/>
    <p:sldId id="555" r:id="rId16"/>
    <p:sldId id="554" r:id="rId17"/>
    <p:sldId id="558" r:id="rId18"/>
    <p:sldId id="559" r:id="rId19"/>
    <p:sldId id="560" r:id="rId20"/>
    <p:sldId id="561" r:id="rId21"/>
    <p:sldId id="562" r:id="rId22"/>
    <p:sldId id="565" r:id="rId23"/>
    <p:sldId id="563" r:id="rId24"/>
    <p:sldId id="564" r:id="rId25"/>
    <p:sldId id="571" r:id="rId26"/>
    <p:sldId id="570" r:id="rId27"/>
    <p:sldId id="569" r:id="rId28"/>
    <p:sldId id="568" r:id="rId29"/>
    <p:sldId id="567" r:id="rId30"/>
    <p:sldId id="566" r:id="rId31"/>
    <p:sldId id="574" r:id="rId32"/>
    <p:sldId id="573" r:id="rId33"/>
    <p:sldId id="580" r:id="rId34"/>
    <p:sldId id="572" r:id="rId35"/>
    <p:sldId id="578" r:id="rId36"/>
    <p:sldId id="579" r:id="rId37"/>
    <p:sldId id="582" r:id="rId38"/>
    <p:sldId id="581" r:id="rId39"/>
    <p:sldId id="577" r:id="rId40"/>
    <p:sldId id="576" r:id="rId41"/>
    <p:sldId id="575" r:id="rId42"/>
    <p:sldId id="584" r:id="rId43"/>
    <p:sldId id="583" r:id="rId44"/>
    <p:sldId id="586" r:id="rId45"/>
    <p:sldId id="585" r:id="rId46"/>
    <p:sldId id="587" r:id="rId47"/>
    <p:sldId id="588" r:id="rId48"/>
    <p:sldId id="590" r:id="rId49"/>
    <p:sldId id="591" r:id="rId50"/>
    <p:sldId id="589" r:id="rId51"/>
    <p:sldId id="592" r:id="rId52"/>
    <p:sldId id="537" r:id="rId53"/>
  </p:sldIdLst>
  <p:sldSz cx="12241213" cy="7200900"/>
  <p:notesSz cx="6858000" cy="9144000"/>
  <p:custDataLst>
    <p:tags r:id="rId55"/>
  </p:custDataLst>
  <p:defaultTextStyle>
    <a:defPPr>
      <a:defRPr lang="zh-CN"/>
    </a:defPPr>
    <a:lvl1pPr marL="0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21990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43982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865972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487964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09954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731945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353936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4975927" algn="l" defTabSz="124398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303EB"/>
    <a:srgbClr val="FF66FF"/>
    <a:srgbClr val="00AEEE"/>
    <a:srgbClr val="F3F3F3"/>
    <a:srgbClr val="01AEEE"/>
    <a:srgbClr val="080808"/>
    <a:srgbClr val="72CD4F"/>
    <a:srgbClr val="FE9800"/>
    <a:srgbClr val="FFCC66"/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726" autoAdjust="0"/>
    <p:restoredTop sz="68703" autoAdjust="0"/>
  </p:normalViewPr>
  <p:slideViewPr>
    <p:cSldViewPr>
      <p:cViewPr varScale="1">
        <p:scale>
          <a:sx n="81" d="100"/>
          <a:sy n="81" d="100"/>
        </p:scale>
        <p:origin x="-360" y="-90"/>
      </p:cViewPr>
      <p:guideLst>
        <p:guide orient="horz" pos="2269"/>
        <p:guide pos="3856"/>
      </p:guideLst>
    </p:cSldViewPr>
  </p:slideViewPr>
  <p:outlineViewPr>
    <p:cViewPr>
      <p:scale>
        <a:sx n="33" d="100"/>
        <a:sy n="33" d="100"/>
      </p:scale>
      <p:origin x="0" y="-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8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1ED5F-AB97-47B5-9F7B-ACDF41A6E0FD}" type="datetimeFigureOut">
              <a:rPr lang="zh-CN" altLang="en-US" smtClean="0"/>
              <a:pPr/>
              <a:t>2019/5/3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14350" y="685800"/>
            <a:ext cx="58293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36312-6A05-4643-B813-780AEBCA544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17660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621990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243982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865972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487964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3109954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731945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353936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975927" algn="l" defTabSz="124398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4539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4539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14350" y="685800"/>
            <a:ext cx="58293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52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5437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2019/5/3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1011502" y="875557"/>
            <a:ext cx="1050740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 userDrawn="1"/>
        </p:nvGrpSpPr>
        <p:grpSpPr>
          <a:xfrm>
            <a:off x="336716" y="291205"/>
            <a:ext cx="578389" cy="587343"/>
            <a:chOff x="298460" y="987574"/>
            <a:chExt cx="288032" cy="279687"/>
          </a:xfrm>
        </p:grpSpPr>
        <p:sp>
          <p:nvSpPr>
            <p:cNvPr id="5" name="矩形 4"/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9344038" y="293364"/>
            <a:ext cx="439701" cy="459830"/>
            <a:chOff x="3543574" y="4265651"/>
            <a:chExt cx="414516" cy="414516"/>
          </a:xfrm>
        </p:grpSpPr>
        <p:sp>
          <p:nvSpPr>
            <p:cNvPr id="10" name="椭圆 9"/>
            <p:cNvSpPr/>
            <p:nvPr/>
          </p:nvSpPr>
          <p:spPr>
            <a:xfrm>
              <a:off x="3543574" y="4265651"/>
              <a:ext cx="414516" cy="414516"/>
            </a:xfrm>
            <a:prstGeom prst="ellipse">
              <a:avLst/>
            </a:prstGeom>
            <a:solidFill>
              <a:schemeClr val="accent1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629640" y="4325788"/>
              <a:ext cx="259976" cy="261734"/>
              <a:chOff x="5042691" y="2273922"/>
              <a:chExt cx="702937" cy="707690"/>
            </a:xfrm>
            <a:solidFill>
              <a:schemeClr val="bg1"/>
            </a:solidFill>
          </p:grpSpPr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3"/>
              <p:cNvSpPr>
                <a:spLocks noEditPoints="1"/>
              </p:cNvSpPr>
              <p:nvPr/>
            </p:nvSpPr>
            <p:spPr bwMode="auto">
              <a:xfrm>
                <a:off x="5042691" y="2273922"/>
                <a:ext cx="529215" cy="655759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4" name="组合 13"/>
          <p:cNvGrpSpPr/>
          <p:nvPr userDrawn="1"/>
        </p:nvGrpSpPr>
        <p:grpSpPr>
          <a:xfrm>
            <a:off x="9922427" y="293364"/>
            <a:ext cx="439701" cy="459830"/>
            <a:chOff x="4102125" y="4265651"/>
            <a:chExt cx="414516" cy="414516"/>
          </a:xfrm>
        </p:grpSpPr>
        <p:sp>
          <p:nvSpPr>
            <p:cNvPr id="15" name="椭圆 14"/>
            <p:cNvSpPr/>
            <p:nvPr/>
          </p:nvSpPr>
          <p:spPr>
            <a:xfrm>
              <a:off x="4102125" y="4265651"/>
              <a:ext cx="414516" cy="414516"/>
            </a:xfrm>
            <a:prstGeom prst="ellipse">
              <a:avLst/>
            </a:prstGeom>
            <a:solidFill>
              <a:schemeClr val="accent2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199233" y="4358783"/>
              <a:ext cx="238761" cy="198211"/>
              <a:chOff x="3132963" y="3140191"/>
              <a:chExt cx="645573" cy="535933"/>
            </a:xfrm>
            <a:solidFill>
              <a:schemeClr val="bg1"/>
            </a:solidFill>
          </p:grpSpPr>
          <p:sp>
            <p:nvSpPr>
              <p:cNvPr id="17" name="Freeform 226"/>
              <p:cNvSpPr>
                <a:spLocks/>
              </p:cNvSpPr>
              <p:nvPr/>
            </p:nvSpPr>
            <p:spPr bwMode="auto">
              <a:xfrm>
                <a:off x="3421629" y="3217854"/>
                <a:ext cx="356907" cy="392027"/>
              </a:xfrm>
              <a:custGeom>
                <a:avLst/>
                <a:gdLst>
                  <a:gd name="T0" fmla="*/ 0 w 529"/>
                  <a:gd name="T1" fmla="*/ 0 h 581"/>
                  <a:gd name="T2" fmla="*/ 2 w 529"/>
                  <a:gd name="T3" fmla="*/ 11 h 581"/>
                  <a:gd name="T4" fmla="*/ 25 w 529"/>
                  <a:gd name="T5" fmla="*/ 56 h 581"/>
                  <a:gd name="T6" fmla="*/ 473 w 529"/>
                  <a:gd name="T7" fmla="*/ 56 h 581"/>
                  <a:gd name="T8" fmla="*/ 473 w 529"/>
                  <a:gd name="T9" fmla="*/ 525 h 581"/>
                  <a:gd name="T10" fmla="*/ 127 w 529"/>
                  <a:gd name="T11" fmla="*/ 525 h 581"/>
                  <a:gd name="T12" fmla="*/ 127 w 529"/>
                  <a:gd name="T13" fmla="*/ 581 h 581"/>
                  <a:gd name="T14" fmla="*/ 529 w 529"/>
                  <a:gd name="T15" fmla="*/ 581 h 581"/>
                  <a:gd name="T16" fmla="*/ 529 w 529"/>
                  <a:gd name="T17" fmla="*/ 0 h 581"/>
                  <a:gd name="T18" fmla="*/ 0 w 529"/>
                  <a:gd name="T19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9" h="581">
                    <a:moveTo>
                      <a:pt x="0" y="0"/>
                    </a:moveTo>
                    <a:cubicBezTo>
                      <a:pt x="1" y="4"/>
                      <a:pt x="2" y="7"/>
                      <a:pt x="2" y="11"/>
                    </a:cubicBezTo>
                    <a:cubicBezTo>
                      <a:pt x="14" y="22"/>
                      <a:pt x="22" y="38"/>
                      <a:pt x="25" y="56"/>
                    </a:cubicBezTo>
                    <a:cubicBezTo>
                      <a:pt x="473" y="56"/>
                      <a:pt x="473" y="56"/>
                      <a:pt x="473" y="56"/>
                    </a:cubicBezTo>
                    <a:cubicBezTo>
                      <a:pt x="473" y="525"/>
                      <a:pt x="473" y="525"/>
                      <a:pt x="473" y="525"/>
                    </a:cubicBezTo>
                    <a:cubicBezTo>
                      <a:pt x="127" y="525"/>
                      <a:pt x="127" y="525"/>
                      <a:pt x="127" y="525"/>
                    </a:cubicBezTo>
                    <a:cubicBezTo>
                      <a:pt x="127" y="581"/>
                      <a:pt x="127" y="581"/>
                      <a:pt x="127" y="581"/>
                    </a:cubicBezTo>
                    <a:cubicBezTo>
                      <a:pt x="529" y="581"/>
                      <a:pt x="529" y="581"/>
                      <a:pt x="529" y="581"/>
                    </a:cubicBezTo>
                    <a:cubicBezTo>
                      <a:pt x="529" y="0"/>
                      <a:pt x="529" y="0"/>
                      <a:pt x="52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27"/>
              <p:cNvSpPr>
                <a:spLocks/>
              </p:cNvSpPr>
              <p:nvPr/>
            </p:nvSpPr>
            <p:spPr bwMode="auto">
              <a:xfrm>
                <a:off x="3198348" y="3140191"/>
                <a:ext cx="224709" cy="247551"/>
              </a:xfrm>
              <a:custGeom>
                <a:avLst/>
                <a:gdLst>
                  <a:gd name="T0" fmla="*/ 45 w 333"/>
                  <a:gd name="T1" fmla="*/ 243 h 367"/>
                  <a:gd name="T2" fmla="*/ 170 w 333"/>
                  <a:gd name="T3" fmla="*/ 367 h 367"/>
                  <a:gd name="T4" fmla="*/ 289 w 333"/>
                  <a:gd name="T5" fmla="*/ 243 h 367"/>
                  <a:gd name="T6" fmla="*/ 326 w 333"/>
                  <a:gd name="T7" fmla="*/ 203 h 367"/>
                  <a:gd name="T8" fmla="*/ 306 w 333"/>
                  <a:gd name="T9" fmla="*/ 142 h 367"/>
                  <a:gd name="T10" fmla="*/ 166 w 333"/>
                  <a:gd name="T11" fmla="*/ 0 h 367"/>
                  <a:gd name="T12" fmla="*/ 26 w 333"/>
                  <a:gd name="T13" fmla="*/ 142 h 367"/>
                  <a:gd name="T14" fmla="*/ 7 w 333"/>
                  <a:gd name="T15" fmla="*/ 203 h 367"/>
                  <a:gd name="T16" fmla="*/ 45 w 333"/>
                  <a:gd name="T17" fmla="*/ 243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67">
                    <a:moveTo>
                      <a:pt x="45" y="243"/>
                    </a:moveTo>
                    <a:cubicBezTo>
                      <a:pt x="71" y="308"/>
                      <a:pt x="118" y="367"/>
                      <a:pt x="170" y="367"/>
                    </a:cubicBezTo>
                    <a:cubicBezTo>
                      <a:pt x="222" y="367"/>
                      <a:pt x="266" y="308"/>
                      <a:pt x="289" y="243"/>
                    </a:cubicBezTo>
                    <a:cubicBezTo>
                      <a:pt x="305" y="242"/>
                      <a:pt x="320" y="226"/>
                      <a:pt x="326" y="203"/>
                    </a:cubicBezTo>
                    <a:cubicBezTo>
                      <a:pt x="333" y="176"/>
                      <a:pt x="324" y="149"/>
                      <a:pt x="306" y="142"/>
                    </a:cubicBezTo>
                    <a:cubicBezTo>
                      <a:pt x="302" y="63"/>
                      <a:pt x="241" y="0"/>
                      <a:pt x="166" y="0"/>
                    </a:cubicBezTo>
                    <a:cubicBezTo>
                      <a:pt x="92" y="0"/>
                      <a:pt x="31" y="63"/>
                      <a:pt x="26" y="142"/>
                    </a:cubicBezTo>
                    <a:cubicBezTo>
                      <a:pt x="9" y="149"/>
                      <a:pt x="0" y="176"/>
                      <a:pt x="7" y="203"/>
                    </a:cubicBezTo>
                    <a:cubicBezTo>
                      <a:pt x="13" y="227"/>
                      <a:pt x="29" y="243"/>
                      <a:pt x="45" y="2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28"/>
              <p:cNvSpPr>
                <a:spLocks/>
              </p:cNvSpPr>
              <p:nvPr/>
            </p:nvSpPr>
            <p:spPr bwMode="auto">
              <a:xfrm>
                <a:off x="3481875" y="3306367"/>
                <a:ext cx="233275" cy="180738"/>
              </a:xfrm>
              <a:custGeom>
                <a:avLst/>
                <a:gdLst>
                  <a:gd name="T0" fmla="*/ 41 w 346"/>
                  <a:gd name="T1" fmla="*/ 111 h 268"/>
                  <a:gd name="T2" fmla="*/ 0 w 346"/>
                  <a:gd name="T3" fmla="*/ 151 h 268"/>
                  <a:gd name="T4" fmla="*/ 90 w 346"/>
                  <a:gd name="T5" fmla="*/ 268 h 268"/>
                  <a:gd name="T6" fmla="*/ 254 w 346"/>
                  <a:gd name="T7" fmla="*/ 125 h 268"/>
                  <a:gd name="T8" fmla="*/ 284 w 346"/>
                  <a:gd name="T9" fmla="*/ 158 h 268"/>
                  <a:gd name="T10" fmla="*/ 346 w 346"/>
                  <a:gd name="T11" fmla="*/ 0 h 268"/>
                  <a:gd name="T12" fmla="*/ 184 w 346"/>
                  <a:gd name="T13" fmla="*/ 50 h 268"/>
                  <a:gd name="T14" fmla="*/ 218 w 346"/>
                  <a:gd name="T15" fmla="*/ 87 h 268"/>
                  <a:gd name="T16" fmla="*/ 99 w 346"/>
                  <a:gd name="T17" fmla="*/ 190 h 268"/>
                  <a:gd name="T18" fmla="*/ 41 w 346"/>
                  <a:gd name="T19" fmla="*/ 111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6" h="268">
                    <a:moveTo>
                      <a:pt x="41" y="111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2" y="165"/>
                      <a:pt x="90" y="268"/>
                      <a:pt x="90" y="268"/>
                    </a:cubicBezTo>
                    <a:cubicBezTo>
                      <a:pt x="254" y="125"/>
                      <a:pt x="254" y="125"/>
                      <a:pt x="254" y="125"/>
                    </a:cubicBezTo>
                    <a:cubicBezTo>
                      <a:pt x="284" y="158"/>
                      <a:pt x="284" y="158"/>
                      <a:pt x="284" y="158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184" y="50"/>
                      <a:pt x="184" y="50"/>
                      <a:pt x="184" y="50"/>
                    </a:cubicBezTo>
                    <a:cubicBezTo>
                      <a:pt x="218" y="87"/>
                      <a:pt x="218" y="87"/>
                      <a:pt x="218" y="87"/>
                    </a:cubicBezTo>
                    <a:cubicBezTo>
                      <a:pt x="99" y="190"/>
                      <a:pt x="99" y="190"/>
                      <a:pt x="99" y="190"/>
                    </a:cubicBezTo>
                    <a:lnTo>
                      <a:pt x="41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9"/>
              <p:cNvSpPr>
                <a:spLocks/>
              </p:cNvSpPr>
              <p:nvPr/>
            </p:nvSpPr>
            <p:spPr bwMode="auto">
              <a:xfrm>
                <a:off x="3132963" y="3377178"/>
                <a:ext cx="355480" cy="298946"/>
              </a:xfrm>
              <a:custGeom>
                <a:avLst/>
                <a:gdLst>
                  <a:gd name="T0" fmla="*/ 407 w 527"/>
                  <a:gd name="T1" fmla="*/ 0 h 443"/>
                  <a:gd name="T2" fmla="*/ 294 w 527"/>
                  <a:gd name="T3" fmla="*/ 190 h 443"/>
                  <a:gd name="T4" fmla="*/ 280 w 527"/>
                  <a:gd name="T5" fmla="*/ 105 h 443"/>
                  <a:gd name="T6" fmla="*/ 295 w 527"/>
                  <a:gd name="T7" fmla="*/ 77 h 443"/>
                  <a:gd name="T8" fmla="*/ 263 w 527"/>
                  <a:gd name="T9" fmla="*/ 44 h 443"/>
                  <a:gd name="T10" fmla="*/ 230 w 527"/>
                  <a:gd name="T11" fmla="*/ 77 h 443"/>
                  <a:gd name="T12" fmla="*/ 246 w 527"/>
                  <a:gd name="T13" fmla="*/ 105 h 443"/>
                  <a:gd name="T14" fmla="*/ 232 w 527"/>
                  <a:gd name="T15" fmla="*/ 189 h 443"/>
                  <a:gd name="T16" fmla="*/ 120 w 527"/>
                  <a:gd name="T17" fmla="*/ 0 h 443"/>
                  <a:gd name="T18" fmla="*/ 2 w 527"/>
                  <a:gd name="T19" fmla="*/ 125 h 443"/>
                  <a:gd name="T20" fmla="*/ 0 w 527"/>
                  <a:gd name="T21" fmla="*/ 125 h 443"/>
                  <a:gd name="T22" fmla="*/ 0 w 527"/>
                  <a:gd name="T23" fmla="*/ 402 h 443"/>
                  <a:gd name="T24" fmla="*/ 1 w 527"/>
                  <a:gd name="T25" fmla="*/ 402 h 443"/>
                  <a:gd name="T26" fmla="*/ 263 w 527"/>
                  <a:gd name="T27" fmla="*/ 443 h 443"/>
                  <a:gd name="T28" fmla="*/ 526 w 527"/>
                  <a:gd name="T29" fmla="*/ 402 h 443"/>
                  <a:gd name="T30" fmla="*/ 527 w 527"/>
                  <a:gd name="T31" fmla="*/ 402 h 443"/>
                  <a:gd name="T32" fmla="*/ 527 w 527"/>
                  <a:gd name="T33" fmla="*/ 125 h 443"/>
                  <a:gd name="T34" fmla="*/ 525 w 527"/>
                  <a:gd name="T35" fmla="*/ 125 h 443"/>
                  <a:gd name="T36" fmla="*/ 407 w 527"/>
                  <a:gd name="T37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7" h="443">
                    <a:moveTo>
                      <a:pt x="407" y="0"/>
                    </a:moveTo>
                    <a:cubicBezTo>
                      <a:pt x="294" y="190"/>
                      <a:pt x="294" y="190"/>
                      <a:pt x="294" y="190"/>
                    </a:cubicBezTo>
                    <a:cubicBezTo>
                      <a:pt x="280" y="105"/>
                      <a:pt x="280" y="105"/>
                      <a:pt x="280" y="105"/>
                    </a:cubicBezTo>
                    <a:cubicBezTo>
                      <a:pt x="289" y="99"/>
                      <a:pt x="295" y="89"/>
                      <a:pt x="295" y="77"/>
                    </a:cubicBezTo>
                    <a:cubicBezTo>
                      <a:pt x="295" y="59"/>
                      <a:pt x="281" y="44"/>
                      <a:pt x="263" y="44"/>
                    </a:cubicBezTo>
                    <a:cubicBezTo>
                      <a:pt x="245" y="44"/>
                      <a:pt x="230" y="59"/>
                      <a:pt x="230" y="77"/>
                    </a:cubicBezTo>
                    <a:cubicBezTo>
                      <a:pt x="230" y="89"/>
                      <a:pt x="237" y="99"/>
                      <a:pt x="246" y="105"/>
                    </a:cubicBezTo>
                    <a:cubicBezTo>
                      <a:pt x="232" y="189"/>
                      <a:pt x="232" y="189"/>
                      <a:pt x="232" y="189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56" y="27"/>
                      <a:pt x="12" y="72"/>
                      <a:pt x="2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402"/>
                      <a:pt x="0" y="402"/>
                      <a:pt x="0" y="40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4" y="425"/>
                      <a:pt x="126" y="443"/>
                      <a:pt x="263" y="443"/>
                    </a:cubicBezTo>
                    <a:cubicBezTo>
                      <a:pt x="401" y="443"/>
                      <a:pt x="513" y="425"/>
                      <a:pt x="526" y="402"/>
                    </a:cubicBezTo>
                    <a:cubicBezTo>
                      <a:pt x="527" y="402"/>
                      <a:pt x="527" y="402"/>
                      <a:pt x="527" y="402"/>
                    </a:cubicBezTo>
                    <a:cubicBezTo>
                      <a:pt x="527" y="125"/>
                      <a:pt x="527" y="125"/>
                      <a:pt x="527" y="125"/>
                    </a:cubicBezTo>
                    <a:cubicBezTo>
                      <a:pt x="525" y="125"/>
                      <a:pt x="525" y="125"/>
                      <a:pt x="525" y="125"/>
                    </a:cubicBezTo>
                    <a:cubicBezTo>
                      <a:pt x="515" y="72"/>
                      <a:pt x="471" y="27"/>
                      <a:pt x="40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0"/>
              <p:cNvSpPr>
                <a:spLocks/>
              </p:cNvSpPr>
              <p:nvPr/>
            </p:nvSpPr>
            <p:spPr bwMode="auto">
              <a:xfrm>
                <a:off x="3598655" y="3487105"/>
                <a:ext cx="54536" cy="68241"/>
              </a:xfrm>
              <a:custGeom>
                <a:avLst/>
                <a:gdLst>
                  <a:gd name="T0" fmla="*/ 0 w 81"/>
                  <a:gd name="T1" fmla="*/ 0 h 101"/>
                  <a:gd name="T2" fmla="*/ 0 w 81"/>
                  <a:gd name="T3" fmla="*/ 55 h 101"/>
                  <a:gd name="T4" fmla="*/ 40 w 81"/>
                  <a:gd name="T5" fmla="*/ 101 h 101"/>
                  <a:gd name="T6" fmla="*/ 81 w 81"/>
                  <a:gd name="T7" fmla="*/ 56 h 101"/>
                  <a:gd name="T8" fmla="*/ 81 w 81"/>
                  <a:gd name="T9" fmla="*/ 0 h 101"/>
                  <a:gd name="T10" fmla="*/ 59 w 81"/>
                  <a:gd name="T11" fmla="*/ 0 h 101"/>
                  <a:gd name="T12" fmla="*/ 59 w 81"/>
                  <a:gd name="T13" fmla="*/ 57 h 101"/>
                  <a:gd name="T14" fmla="*/ 40 w 81"/>
                  <a:gd name="T15" fmla="*/ 83 h 101"/>
                  <a:gd name="T16" fmla="*/ 22 w 81"/>
                  <a:gd name="T17" fmla="*/ 57 h 101"/>
                  <a:gd name="T18" fmla="*/ 22 w 81"/>
                  <a:gd name="T19" fmla="*/ 0 h 101"/>
                  <a:gd name="T20" fmla="*/ 0 w 81"/>
                  <a:gd name="T2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101">
                    <a:moveTo>
                      <a:pt x="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87"/>
                      <a:pt x="15" y="101"/>
                      <a:pt x="40" y="101"/>
                    </a:cubicBezTo>
                    <a:cubicBezTo>
                      <a:pt x="65" y="101"/>
                      <a:pt x="81" y="86"/>
                      <a:pt x="81" y="56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75"/>
                      <a:pt x="52" y="83"/>
                      <a:pt x="40" y="83"/>
                    </a:cubicBezTo>
                    <a:cubicBezTo>
                      <a:pt x="29" y="83"/>
                      <a:pt x="22" y="74"/>
                      <a:pt x="22" y="57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31"/>
              <p:cNvSpPr>
                <a:spLocks noEditPoints="1"/>
              </p:cNvSpPr>
              <p:nvPr/>
            </p:nvSpPr>
            <p:spPr bwMode="auto">
              <a:xfrm>
                <a:off x="3666040" y="3486534"/>
                <a:ext cx="47968" cy="67384"/>
              </a:xfrm>
              <a:custGeom>
                <a:avLst/>
                <a:gdLst>
                  <a:gd name="T0" fmla="*/ 31 w 71"/>
                  <a:gd name="T1" fmla="*/ 0 h 100"/>
                  <a:gd name="T2" fmla="*/ 0 w 71"/>
                  <a:gd name="T3" fmla="*/ 2 h 100"/>
                  <a:gd name="T4" fmla="*/ 0 w 71"/>
                  <a:gd name="T5" fmla="*/ 100 h 100"/>
                  <a:gd name="T6" fmla="*/ 23 w 71"/>
                  <a:gd name="T7" fmla="*/ 100 h 100"/>
                  <a:gd name="T8" fmla="*/ 23 w 71"/>
                  <a:gd name="T9" fmla="*/ 65 h 100"/>
                  <a:gd name="T10" fmla="*/ 30 w 71"/>
                  <a:gd name="T11" fmla="*/ 65 h 100"/>
                  <a:gd name="T12" fmla="*/ 62 w 71"/>
                  <a:gd name="T13" fmla="*/ 55 h 100"/>
                  <a:gd name="T14" fmla="*/ 71 w 71"/>
                  <a:gd name="T15" fmla="*/ 31 h 100"/>
                  <a:gd name="T16" fmla="*/ 61 w 71"/>
                  <a:gd name="T17" fmla="*/ 8 h 100"/>
                  <a:gd name="T18" fmla="*/ 31 w 71"/>
                  <a:gd name="T19" fmla="*/ 0 h 100"/>
                  <a:gd name="T20" fmla="*/ 30 w 71"/>
                  <a:gd name="T21" fmla="*/ 48 h 100"/>
                  <a:gd name="T22" fmla="*/ 23 w 71"/>
                  <a:gd name="T23" fmla="*/ 47 h 100"/>
                  <a:gd name="T24" fmla="*/ 23 w 71"/>
                  <a:gd name="T25" fmla="*/ 18 h 100"/>
                  <a:gd name="T26" fmla="*/ 32 w 71"/>
                  <a:gd name="T27" fmla="*/ 17 h 100"/>
                  <a:gd name="T28" fmla="*/ 49 w 71"/>
                  <a:gd name="T29" fmla="*/ 32 h 100"/>
                  <a:gd name="T30" fmla="*/ 30 w 71"/>
                  <a:gd name="T31" fmla="*/ 4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1" h="100">
                    <a:moveTo>
                      <a:pt x="31" y="0"/>
                    </a:moveTo>
                    <a:cubicBezTo>
                      <a:pt x="17" y="0"/>
                      <a:pt x="7" y="1"/>
                      <a:pt x="0" y="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5" y="65"/>
                      <a:pt x="27" y="65"/>
                      <a:pt x="30" y="65"/>
                    </a:cubicBezTo>
                    <a:cubicBezTo>
                      <a:pt x="43" y="65"/>
                      <a:pt x="55" y="62"/>
                      <a:pt x="62" y="55"/>
                    </a:cubicBezTo>
                    <a:cubicBezTo>
                      <a:pt x="68" y="49"/>
                      <a:pt x="71" y="41"/>
                      <a:pt x="71" y="31"/>
                    </a:cubicBezTo>
                    <a:cubicBezTo>
                      <a:pt x="71" y="22"/>
                      <a:pt x="67" y="13"/>
                      <a:pt x="61" y="8"/>
                    </a:cubicBezTo>
                    <a:cubicBezTo>
                      <a:pt x="54" y="3"/>
                      <a:pt x="44" y="0"/>
                      <a:pt x="31" y="0"/>
                    </a:cubicBezTo>
                    <a:close/>
                    <a:moveTo>
                      <a:pt x="30" y="48"/>
                    </a:moveTo>
                    <a:cubicBezTo>
                      <a:pt x="27" y="48"/>
                      <a:pt x="24" y="48"/>
                      <a:pt x="23" y="4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4" y="18"/>
                      <a:pt x="27" y="17"/>
                      <a:pt x="32" y="17"/>
                    </a:cubicBezTo>
                    <a:cubicBezTo>
                      <a:pt x="43" y="17"/>
                      <a:pt x="49" y="23"/>
                      <a:pt x="49" y="32"/>
                    </a:cubicBezTo>
                    <a:cubicBezTo>
                      <a:pt x="49" y="42"/>
                      <a:pt x="42" y="48"/>
                      <a:pt x="3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 userDrawn="1"/>
        </p:nvGrpSpPr>
        <p:grpSpPr>
          <a:xfrm>
            <a:off x="11079206" y="293364"/>
            <a:ext cx="439701" cy="459830"/>
            <a:chOff x="5181486" y="4265651"/>
            <a:chExt cx="414516" cy="414516"/>
          </a:xfrm>
        </p:grpSpPr>
        <p:sp>
          <p:nvSpPr>
            <p:cNvPr id="24" name="椭圆 23"/>
            <p:cNvSpPr/>
            <p:nvPr/>
          </p:nvSpPr>
          <p:spPr>
            <a:xfrm>
              <a:off x="5181486" y="4265651"/>
              <a:ext cx="414516" cy="414516"/>
            </a:xfrm>
            <a:prstGeom prst="ellipse">
              <a:avLst/>
            </a:prstGeom>
            <a:solidFill>
              <a:schemeClr val="accent4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287222" y="4375239"/>
              <a:ext cx="253419" cy="172633"/>
              <a:chOff x="4895160" y="4287159"/>
              <a:chExt cx="571418" cy="389258"/>
            </a:xfrm>
            <a:solidFill>
              <a:schemeClr val="bg1"/>
            </a:solidFill>
          </p:grpSpPr>
          <p:sp>
            <p:nvSpPr>
              <p:cNvPr id="26" name="Freeform 327"/>
              <p:cNvSpPr>
                <a:spLocks noEditPoints="1"/>
              </p:cNvSpPr>
              <p:nvPr/>
            </p:nvSpPr>
            <p:spPr bwMode="auto">
              <a:xfrm>
                <a:off x="4895160" y="4287159"/>
                <a:ext cx="438051" cy="389258"/>
              </a:xfrm>
              <a:custGeom>
                <a:avLst/>
                <a:gdLst>
                  <a:gd name="T0" fmla="*/ 166 w 171"/>
                  <a:gd name="T1" fmla="*/ 0 h 152"/>
                  <a:gd name="T2" fmla="*/ 5 w 171"/>
                  <a:gd name="T3" fmla="*/ 0 h 152"/>
                  <a:gd name="T4" fmla="*/ 0 w 171"/>
                  <a:gd name="T5" fmla="*/ 5 h 152"/>
                  <a:gd name="T6" fmla="*/ 0 w 171"/>
                  <a:gd name="T7" fmla="*/ 146 h 152"/>
                  <a:gd name="T8" fmla="*/ 5 w 171"/>
                  <a:gd name="T9" fmla="*/ 152 h 152"/>
                  <a:gd name="T10" fmla="*/ 166 w 171"/>
                  <a:gd name="T11" fmla="*/ 152 h 152"/>
                  <a:gd name="T12" fmla="*/ 171 w 171"/>
                  <a:gd name="T13" fmla="*/ 146 h 152"/>
                  <a:gd name="T14" fmla="*/ 171 w 171"/>
                  <a:gd name="T15" fmla="*/ 5 h 152"/>
                  <a:gd name="T16" fmla="*/ 166 w 171"/>
                  <a:gd name="T17" fmla="*/ 0 h 152"/>
                  <a:gd name="T18" fmla="*/ 132 w 171"/>
                  <a:gd name="T19" fmla="*/ 12 h 152"/>
                  <a:gd name="T20" fmla="*/ 139 w 171"/>
                  <a:gd name="T21" fmla="*/ 19 h 152"/>
                  <a:gd name="T22" fmla="*/ 132 w 171"/>
                  <a:gd name="T23" fmla="*/ 26 h 152"/>
                  <a:gd name="T24" fmla="*/ 124 w 171"/>
                  <a:gd name="T25" fmla="*/ 19 h 152"/>
                  <a:gd name="T26" fmla="*/ 132 w 171"/>
                  <a:gd name="T27" fmla="*/ 12 h 152"/>
                  <a:gd name="T28" fmla="*/ 110 w 171"/>
                  <a:gd name="T29" fmla="*/ 12 h 152"/>
                  <a:gd name="T30" fmla="*/ 118 w 171"/>
                  <a:gd name="T31" fmla="*/ 19 h 152"/>
                  <a:gd name="T32" fmla="*/ 110 w 171"/>
                  <a:gd name="T33" fmla="*/ 26 h 152"/>
                  <a:gd name="T34" fmla="*/ 103 w 171"/>
                  <a:gd name="T35" fmla="*/ 19 h 152"/>
                  <a:gd name="T36" fmla="*/ 110 w 171"/>
                  <a:gd name="T37" fmla="*/ 12 h 152"/>
                  <a:gd name="T38" fmla="*/ 160 w 171"/>
                  <a:gd name="T39" fmla="*/ 141 h 152"/>
                  <a:gd name="T40" fmla="*/ 11 w 171"/>
                  <a:gd name="T41" fmla="*/ 141 h 152"/>
                  <a:gd name="T42" fmla="*/ 11 w 171"/>
                  <a:gd name="T43" fmla="*/ 38 h 152"/>
                  <a:gd name="T44" fmla="*/ 160 w 171"/>
                  <a:gd name="T45" fmla="*/ 38 h 152"/>
                  <a:gd name="T46" fmla="*/ 160 w 171"/>
                  <a:gd name="T47" fmla="*/ 141 h 152"/>
                  <a:gd name="T48" fmla="*/ 153 w 171"/>
                  <a:gd name="T49" fmla="*/ 26 h 152"/>
                  <a:gd name="T50" fmla="*/ 146 w 171"/>
                  <a:gd name="T51" fmla="*/ 19 h 152"/>
                  <a:gd name="T52" fmla="*/ 153 w 171"/>
                  <a:gd name="T53" fmla="*/ 12 h 152"/>
                  <a:gd name="T54" fmla="*/ 160 w 171"/>
                  <a:gd name="T55" fmla="*/ 19 h 152"/>
                  <a:gd name="T56" fmla="*/ 153 w 171"/>
                  <a:gd name="T57" fmla="*/ 2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1" h="152">
                    <a:moveTo>
                      <a:pt x="16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9"/>
                      <a:pt x="2" y="152"/>
                      <a:pt x="5" y="152"/>
                    </a:cubicBezTo>
                    <a:cubicBezTo>
                      <a:pt x="166" y="152"/>
                      <a:pt x="166" y="152"/>
                      <a:pt x="166" y="152"/>
                    </a:cubicBezTo>
                    <a:cubicBezTo>
                      <a:pt x="169" y="152"/>
                      <a:pt x="171" y="149"/>
                      <a:pt x="171" y="146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1" y="2"/>
                      <a:pt x="169" y="0"/>
                      <a:pt x="166" y="0"/>
                    </a:cubicBezTo>
                    <a:close/>
                    <a:moveTo>
                      <a:pt x="132" y="12"/>
                    </a:moveTo>
                    <a:cubicBezTo>
                      <a:pt x="136" y="12"/>
                      <a:pt x="139" y="15"/>
                      <a:pt x="139" y="19"/>
                    </a:cubicBezTo>
                    <a:cubicBezTo>
                      <a:pt x="139" y="23"/>
                      <a:pt x="136" y="26"/>
                      <a:pt x="132" y="26"/>
                    </a:cubicBezTo>
                    <a:cubicBezTo>
                      <a:pt x="128" y="26"/>
                      <a:pt x="124" y="23"/>
                      <a:pt x="124" y="19"/>
                    </a:cubicBezTo>
                    <a:cubicBezTo>
                      <a:pt x="124" y="15"/>
                      <a:pt x="128" y="12"/>
                      <a:pt x="132" y="12"/>
                    </a:cubicBezTo>
                    <a:close/>
                    <a:moveTo>
                      <a:pt x="110" y="12"/>
                    </a:moveTo>
                    <a:cubicBezTo>
                      <a:pt x="114" y="12"/>
                      <a:pt x="118" y="15"/>
                      <a:pt x="118" y="19"/>
                    </a:cubicBezTo>
                    <a:cubicBezTo>
                      <a:pt x="118" y="23"/>
                      <a:pt x="114" y="26"/>
                      <a:pt x="110" y="26"/>
                    </a:cubicBezTo>
                    <a:cubicBezTo>
                      <a:pt x="106" y="26"/>
                      <a:pt x="103" y="23"/>
                      <a:pt x="103" y="19"/>
                    </a:cubicBezTo>
                    <a:cubicBezTo>
                      <a:pt x="103" y="15"/>
                      <a:pt x="106" y="12"/>
                      <a:pt x="110" y="12"/>
                    </a:cubicBezTo>
                    <a:close/>
                    <a:moveTo>
                      <a:pt x="160" y="141"/>
                    </a:moveTo>
                    <a:cubicBezTo>
                      <a:pt x="11" y="141"/>
                      <a:pt x="11" y="141"/>
                      <a:pt x="11" y="141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60" y="38"/>
                      <a:pt x="160" y="38"/>
                      <a:pt x="160" y="38"/>
                    </a:cubicBezTo>
                    <a:lnTo>
                      <a:pt x="160" y="141"/>
                    </a:lnTo>
                    <a:close/>
                    <a:moveTo>
                      <a:pt x="153" y="26"/>
                    </a:moveTo>
                    <a:cubicBezTo>
                      <a:pt x="149" y="26"/>
                      <a:pt x="146" y="23"/>
                      <a:pt x="146" y="19"/>
                    </a:cubicBezTo>
                    <a:cubicBezTo>
                      <a:pt x="146" y="15"/>
                      <a:pt x="149" y="12"/>
                      <a:pt x="153" y="12"/>
                    </a:cubicBezTo>
                    <a:cubicBezTo>
                      <a:pt x="157" y="12"/>
                      <a:pt x="160" y="15"/>
                      <a:pt x="160" y="19"/>
                    </a:cubicBezTo>
                    <a:cubicBezTo>
                      <a:pt x="160" y="23"/>
                      <a:pt x="157" y="26"/>
                      <a:pt x="15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Rectangle 328"/>
              <p:cNvSpPr>
                <a:spLocks noChangeArrowheads="1"/>
              </p:cNvSpPr>
              <p:nvPr/>
            </p:nvSpPr>
            <p:spPr bwMode="auto">
              <a:xfrm>
                <a:off x="4953712" y="4417273"/>
                <a:ext cx="315527" cy="596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Rectangle 329"/>
              <p:cNvSpPr>
                <a:spLocks noChangeArrowheads="1"/>
              </p:cNvSpPr>
              <p:nvPr/>
            </p:nvSpPr>
            <p:spPr bwMode="auto">
              <a:xfrm>
                <a:off x="4953712" y="4501847"/>
                <a:ext cx="99754" cy="1051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Rectangle 330"/>
              <p:cNvSpPr>
                <a:spLocks noChangeArrowheads="1"/>
              </p:cNvSpPr>
              <p:nvPr/>
            </p:nvSpPr>
            <p:spPr bwMode="auto">
              <a:xfrm>
                <a:off x="5071899" y="4505100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Rectangle 331"/>
              <p:cNvSpPr>
                <a:spLocks noChangeArrowheads="1"/>
              </p:cNvSpPr>
              <p:nvPr/>
            </p:nvSpPr>
            <p:spPr bwMode="auto">
              <a:xfrm>
                <a:off x="5071899" y="4548471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Rectangle 332"/>
              <p:cNvSpPr>
                <a:spLocks noChangeArrowheads="1"/>
              </p:cNvSpPr>
              <p:nvPr/>
            </p:nvSpPr>
            <p:spPr bwMode="auto">
              <a:xfrm>
                <a:off x="5071899" y="4589674"/>
                <a:ext cx="107344" cy="151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33"/>
              <p:cNvSpPr>
                <a:spLocks/>
              </p:cNvSpPr>
              <p:nvPr/>
            </p:nvSpPr>
            <p:spPr bwMode="auto">
              <a:xfrm>
                <a:off x="5225867" y="4569073"/>
                <a:ext cx="40119" cy="41203"/>
              </a:xfrm>
              <a:custGeom>
                <a:avLst/>
                <a:gdLst>
                  <a:gd name="T0" fmla="*/ 11 w 37"/>
                  <a:gd name="T1" fmla="*/ 0 h 38"/>
                  <a:gd name="T2" fmla="*/ 11 w 37"/>
                  <a:gd name="T3" fmla="*/ 2 h 38"/>
                  <a:gd name="T4" fmla="*/ 0 w 37"/>
                  <a:gd name="T5" fmla="*/ 38 h 38"/>
                  <a:gd name="T6" fmla="*/ 35 w 37"/>
                  <a:gd name="T7" fmla="*/ 26 h 38"/>
                  <a:gd name="T8" fmla="*/ 37 w 37"/>
                  <a:gd name="T9" fmla="*/ 26 h 38"/>
                  <a:gd name="T10" fmla="*/ 11 w 37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">
                    <a:moveTo>
                      <a:pt x="11" y="0"/>
                    </a:moveTo>
                    <a:lnTo>
                      <a:pt x="11" y="2"/>
                    </a:lnTo>
                    <a:lnTo>
                      <a:pt x="0" y="38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34"/>
              <p:cNvSpPr>
                <a:spLocks/>
              </p:cNvSpPr>
              <p:nvPr/>
            </p:nvSpPr>
            <p:spPr bwMode="auto">
              <a:xfrm>
                <a:off x="5389594" y="4366311"/>
                <a:ext cx="76984" cy="79153"/>
              </a:xfrm>
              <a:custGeom>
                <a:avLst/>
                <a:gdLst>
                  <a:gd name="T0" fmla="*/ 23 w 30"/>
                  <a:gd name="T1" fmla="*/ 31 h 31"/>
                  <a:gd name="T2" fmla="*/ 28 w 30"/>
                  <a:gd name="T3" fmla="*/ 25 h 31"/>
                  <a:gd name="T4" fmla="*/ 28 w 30"/>
                  <a:gd name="T5" fmla="*/ 18 h 31"/>
                  <a:gd name="T6" fmla="*/ 13 w 30"/>
                  <a:gd name="T7" fmla="*/ 2 h 31"/>
                  <a:gd name="T8" fmla="*/ 6 w 30"/>
                  <a:gd name="T9" fmla="*/ 2 h 31"/>
                  <a:gd name="T10" fmla="*/ 0 w 30"/>
                  <a:gd name="T11" fmla="*/ 8 h 31"/>
                  <a:gd name="T12" fmla="*/ 23 w 30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23" y="31"/>
                    </a:move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23"/>
                      <a:pt x="30" y="20"/>
                      <a:pt x="28" y="18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0"/>
                      <a:pt x="8" y="0"/>
                      <a:pt x="6" y="2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2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35"/>
              <p:cNvSpPr>
                <a:spLocks/>
              </p:cNvSpPr>
              <p:nvPr/>
            </p:nvSpPr>
            <p:spPr bwMode="auto">
              <a:xfrm>
                <a:off x="5258396" y="4394503"/>
                <a:ext cx="182160" cy="182160"/>
              </a:xfrm>
              <a:custGeom>
                <a:avLst/>
                <a:gdLst>
                  <a:gd name="T0" fmla="*/ 49 w 71"/>
                  <a:gd name="T1" fmla="*/ 0 h 71"/>
                  <a:gd name="T2" fmla="*/ 48 w 71"/>
                  <a:gd name="T3" fmla="*/ 0 h 71"/>
                  <a:gd name="T4" fmla="*/ 2 w 71"/>
                  <a:gd name="T5" fmla="*/ 47 h 71"/>
                  <a:gd name="T6" fmla="*/ 2 w 71"/>
                  <a:gd name="T7" fmla="*/ 54 h 71"/>
                  <a:gd name="T8" fmla="*/ 2 w 71"/>
                  <a:gd name="T9" fmla="*/ 55 h 71"/>
                  <a:gd name="T10" fmla="*/ 8 w 71"/>
                  <a:gd name="T11" fmla="*/ 56 h 71"/>
                  <a:gd name="T12" fmla="*/ 9 w 71"/>
                  <a:gd name="T13" fmla="*/ 62 h 71"/>
                  <a:gd name="T14" fmla="*/ 9 w 71"/>
                  <a:gd name="T15" fmla="*/ 62 h 71"/>
                  <a:gd name="T16" fmla="*/ 15 w 71"/>
                  <a:gd name="T17" fmla="*/ 63 h 71"/>
                  <a:gd name="T18" fmla="*/ 16 w 71"/>
                  <a:gd name="T19" fmla="*/ 69 h 71"/>
                  <a:gd name="T20" fmla="*/ 17 w 71"/>
                  <a:gd name="T21" fmla="*/ 69 h 71"/>
                  <a:gd name="T22" fmla="*/ 24 w 71"/>
                  <a:gd name="T23" fmla="*/ 69 h 71"/>
                  <a:gd name="T24" fmla="*/ 71 w 71"/>
                  <a:gd name="T25" fmla="*/ 23 h 71"/>
                  <a:gd name="T26" fmla="*/ 71 w 71"/>
                  <a:gd name="T27" fmla="*/ 22 h 71"/>
                  <a:gd name="T28" fmla="*/ 49 w 71"/>
                  <a:gd name="T2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71">
                    <a:moveTo>
                      <a:pt x="49" y="0"/>
                    </a:moveTo>
                    <a:cubicBezTo>
                      <a:pt x="49" y="0"/>
                      <a:pt x="48" y="0"/>
                      <a:pt x="48" y="0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49"/>
                      <a:pt x="0" y="52"/>
                      <a:pt x="2" y="54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4" y="56"/>
                      <a:pt x="6" y="57"/>
                      <a:pt x="8" y="56"/>
                    </a:cubicBezTo>
                    <a:cubicBezTo>
                      <a:pt x="7" y="58"/>
                      <a:pt x="7" y="60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11" y="64"/>
                      <a:pt x="13" y="64"/>
                      <a:pt x="15" y="63"/>
                    </a:cubicBezTo>
                    <a:cubicBezTo>
                      <a:pt x="14" y="65"/>
                      <a:pt x="15" y="67"/>
                      <a:pt x="16" y="69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9" y="71"/>
                      <a:pt x="22" y="71"/>
                      <a:pt x="24" y="69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3"/>
                      <a:pt x="71" y="22"/>
                      <a:pt x="71" y="22"/>
                    </a:cubicBezTo>
                    <a:lnTo>
                      <a:pt x="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 userDrawn="1"/>
        </p:nvGrpSpPr>
        <p:grpSpPr>
          <a:xfrm>
            <a:off x="10500817" y="293364"/>
            <a:ext cx="439701" cy="459830"/>
            <a:chOff x="4626437" y="4265651"/>
            <a:chExt cx="414516" cy="414516"/>
          </a:xfrm>
        </p:grpSpPr>
        <p:sp>
          <p:nvSpPr>
            <p:cNvPr id="36" name="椭圆 35"/>
            <p:cNvSpPr/>
            <p:nvPr/>
          </p:nvSpPr>
          <p:spPr>
            <a:xfrm>
              <a:off x="4626437" y="4265651"/>
              <a:ext cx="414516" cy="414516"/>
            </a:xfrm>
            <a:prstGeom prst="ellipse">
              <a:avLst/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710891" y="4356960"/>
              <a:ext cx="232896" cy="199705"/>
              <a:chOff x="3546346" y="2339026"/>
              <a:chExt cx="897787" cy="769842"/>
            </a:xfrm>
            <a:solidFill>
              <a:schemeClr val="bg1"/>
            </a:solidFill>
          </p:grpSpPr>
          <p:sp>
            <p:nvSpPr>
              <p:cNvPr id="38" name="Rectangle 227"/>
              <p:cNvSpPr>
                <a:spLocks noChangeArrowheads="1"/>
              </p:cNvSpPr>
              <p:nvPr/>
            </p:nvSpPr>
            <p:spPr bwMode="auto">
              <a:xfrm>
                <a:off x="3561526" y="3077423"/>
                <a:ext cx="882607" cy="314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228"/>
              <p:cNvSpPr>
                <a:spLocks/>
              </p:cNvSpPr>
              <p:nvPr/>
            </p:nvSpPr>
            <p:spPr bwMode="auto">
              <a:xfrm>
                <a:off x="3617909" y="2844302"/>
                <a:ext cx="125777" cy="210351"/>
              </a:xfrm>
              <a:custGeom>
                <a:avLst/>
                <a:gdLst>
                  <a:gd name="T0" fmla="*/ 6 w 49"/>
                  <a:gd name="T1" fmla="*/ 82 h 82"/>
                  <a:gd name="T2" fmla="*/ 43 w 49"/>
                  <a:gd name="T3" fmla="*/ 82 h 82"/>
                  <a:gd name="T4" fmla="*/ 49 w 49"/>
                  <a:gd name="T5" fmla="*/ 76 h 82"/>
                  <a:gd name="T6" fmla="*/ 49 w 49"/>
                  <a:gd name="T7" fmla="*/ 0 h 82"/>
                  <a:gd name="T8" fmla="*/ 0 w 49"/>
                  <a:gd name="T9" fmla="*/ 49 h 82"/>
                  <a:gd name="T10" fmla="*/ 0 w 49"/>
                  <a:gd name="T11" fmla="*/ 76 h 82"/>
                  <a:gd name="T12" fmla="*/ 6 w 49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2">
                    <a:moveTo>
                      <a:pt x="6" y="82"/>
                    </a:moveTo>
                    <a:cubicBezTo>
                      <a:pt x="43" y="82"/>
                      <a:pt x="43" y="82"/>
                      <a:pt x="43" y="82"/>
                    </a:cubicBezTo>
                    <a:cubicBezTo>
                      <a:pt x="46" y="82"/>
                      <a:pt x="49" y="79"/>
                      <a:pt x="49" y="76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3" y="82"/>
                      <a:pt x="6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Freeform 229"/>
              <p:cNvSpPr>
                <a:spLocks/>
              </p:cNvSpPr>
              <p:nvPr/>
            </p:nvSpPr>
            <p:spPr bwMode="auto">
              <a:xfrm>
                <a:off x="3779467" y="2682744"/>
                <a:ext cx="122524" cy="371910"/>
              </a:xfrm>
              <a:custGeom>
                <a:avLst/>
                <a:gdLst>
                  <a:gd name="T0" fmla="*/ 5 w 48"/>
                  <a:gd name="T1" fmla="*/ 145 h 145"/>
                  <a:gd name="T2" fmla="*/ 43 w 48"/>
                  <a:gd name="T3" fmla="*/ 145 h 145"/>
                  <a:gd name="T4" fmla="*/ 48 w 48"/>
                  <a:gd name="T5" fmla="*/ 139 h 145"/>
                  <a:gd name="T6" fmla="*/ 48 w 48"/>
                  <a:gd name="T7" fmla="*/ 0 h 145"/>
                  <a:gd name="T8" fmla="*/ 0 w 48"/>
                  <a:gd name="T9" fmla="*/ 49 h 145"/>
                  <a:gd name="T10" fmla="*/ 0 w 48"/>
                  <a:gd name="T11" fmla="*/ 139 h 145"/>
                  <a:gd name="T12" fmla="*/ 5 w 48"/>
                  <a:gd name="T1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5">
                    <a:moveTo>
                      <a:pt x="5" y="145"/>
                    </a:moveTo>
                    <a:cubicBezTo>
                      <a:pt x="43" y="145"/>
                      <a:pt x="43" y="145"/>
                      <a:pt x="43" y="145"/>
                    </a:cubicBezTo>
                    <a:cubicBezTo>
                      <a:pt x="46" y="145"/>
                      <a:pt x="48" y="142"/>
                      <a:pt x="48" y="13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42"/>
                      <a:pt x="2" y="145"/>
                      <a:pt x="5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230"/>
              <p:cNvSpPr>
                <a:spLocks/>
              </p:cNvSpPr>
              <p:nvPr/>
            </p:nvSpPr>
            <p:spPr bwMode="auto">
              <a:xfrm>
                <a:off x="3938857" y="2713104"/>
                <a:ext cx="124693" cy="341550"/>
              </a:xfrm>
              <a:custGeom>
                <a:avLst/>
                <a:gdLst>
                  <a:gd name="T0" fmla="*/ 22 w 49"/>
                  <a:gd name="T1" fmla="*/ 22 h 133"/>
                  <a:gd name="T2" fmla="*/ 0 w 49"/>
                  <a:gd name="T3" fmla="*/ 0 h 133"/>
                  <a:gd name="T4" fmla="*/ 0 w 49"/>
                  <a:gd name="T5" fmla="*/ 127 h 133"/>
                  <a:gd name="T6" fmla="*/ 6 w 49"/>
                  <a:gd name="T7" fmla="*/ 133 h 133"/>
                  <a:gd name="T8" fmla="*/ 43 w 49"/>
                  <a:gd name="T9" fmla="*/ 133 h 133"/>
                  <a:gd name="T10" fmla="*/ 49 w 49"/>
                  <a:gd name="T11" fmla="*/ 127 h 133"/>
                  <a:gd name="T12" fmla="*/ 49 w 49"/>
                  <a:gd name="T13" fmla="*/ 26 h 133"/>
                  <a:gd name="T14" fmla="*/ 38 w 49"/>
                  <a:gd name="T15" fmla="*/ 29 h 133"/>
                  <a:gd name="T16" fmla="*/ 22 w 49"/>
                  <a:gd name="T17" fmla="*/ 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3">
                    <a:moveTo>
                      <a:pt x="22" y="2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0"/>
                      <a:pt x="3" y="133"/>
                      <a:pt x="6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6" y="133"/>
                      <a:pt x="49" y="130"/>
                      <a:pt x="49" y="1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6" y="28"/>
                      <a:pt x="42" y="29"/>
                      <a:pt x="38" y="29"/>
                    </a:cubicBezTo>
                    <a:cubicBezTo>
                      <a:pt x="32" y="29"/>
                      <a:pt x="27" y="26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Freeform 231"/>
              <p:cNvSpPr>
                <a:spLocks/>
              </p:cNvSpPr>
              <p:nvPr/>
            </p:nvSpPr>
            <p:spPr bwMode="auto">
              <a:xfrm>
                <a:off x="4100415" y="2624193"/>
                <a:ext cx="122524" cy="430461"/>
              </a:xfrm>
              <a:custGeom>
                <a:avLst/>
                <a:gdLst>
                  <a:gd name="T0" fmla="*/ 5 w 48"/>
                  <a:gd name="T1" fmla="*/ 168 h 168"/>
                  <a:gd name="T2" fmla="*/ 43 w 48"/>
                  <a:gd name="T3" fmla="*/ 168 h 168"/>
                  <a:gd name="T4" fmla="*/ 48 w 48"/>
                  <a:gd name="T5" fmla="*/ 162 h 168"/>
                  <a:gd name="T6" fmla="*/ 48 w 48"/>
                  <a:gd name="T7" fmla="*/ 0 h 168"/>
                  <a:gd name="T8" fmla="*/ 0 w 48"/>
                  <a:gd name="T9" fmla="*/ 48 h 168"/>
                  <a:gd name="T10" fmla="*/ 0 w 48"/>
                  <a:gd name="T11" fmla="*/ 162 h 168"/>
                  <a:gd name="T12" fmla="*/ 5 w 48"/>
                  <a:gd name="T1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8">
                    <a:moveTo>
                      <a:pt x="5" y="168"/>
                    </a:moveTo>
                    <a:cubicBezTo>
                      <a:pt x="43" y="168"/>
                      <a:pt x="43" y="168"/>
                      <a:pt x="43" y="168"/>
                    </a:cubicBezTo>
                    <a:cubicBezTo>
                      <a:pt x="46" y="168"/>
                      <a:pt x="48" y="165"/>
                      <a:pt x="48" y="16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65"/>
                      <a:pt x="2" y="168"/>
                      <a:pt x="5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Freeform 232"/>
              <p:cNvSpPr>
                <a:spLocks/>
              </p:cNvSpPr>
              <p:nvPr/>
            </p:nvSpPr>
            <p:spPr bwMode="auto">
              <a:xfrm>
                <a:off x="4258721" y="2513596"/>
                <a:ext cx="125777" cy="541058"/>
              </a:xfrm>
              <a:custGeom>
                <a:avLst/>
                <a:gdLst>
                  <a:gd name="T0" fmla="*/ 29 w 49"/>
                  <a:gd name="T1" fmla="*/ 0 h 211"/>
                  <a:gd name="T2" fmla="*/ 0 w 49"/>
                  <a:gd name="T3" fmla="*/ 29 h 211"/>
                  <a:gd name="T4" fmla="*/ 0 w 49"/>
                  <a:gd name="T5" fmla="*/ 205 h 211"/>
                  <a:gd name="T6" fmla="*/ 6 w 49"/>
                  <a:gd name="T7" fmla="*/ 211 h 211"/>
                  <a:gd name="T8" fmla="*/ 43 w 49"/>
                  <a:gd name="T9" fmla="*/ 211 h 211"/>
                  <a:gd name="T10" fmla="*/ 49 w 49"/>
                  <a:gd name="T11" fmla="*/ 205 h 211"/>
                  <a:gd name="T12" fmla="*/ 49 w 49"/>
                  <a:gd name="T13" fmla="*/ 22 h 211"/>
                  <a:gd name="T14" fmla="*/ 29 w 49"/>
                  <a:gd name="T1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11">
                    <a:moveTo>
                      <a:pt x="29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8"/>
                      <a:pt x="3" y="211"/>
                      <a:pt x="6" y="211"/>
                    </a:cubicBezTo>
                    <a:cubicBezTo>
                      <a:pt x="43" y="211"/>
                      <a:pt x="43" y="211"/>
                      <a:pt x="43" y="211"/>
                    </a:cubicBezTo>
                    <a:cubicBezTo>
                      <a:pt x="46" y="211"/>
                      <a:pt x="49" y="208"/>
                      <a:pt x="49" y="205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38" y="21"/>
                      <a:pt x="29" y="1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 233"/>
              <p:cNvSpPr>
                <a:spLocks/>
              </p:cNvSpPr>
              <p:nvPr/>
            </p:nvSpPr>
            <p:spPr bwMode="auto">
              <a:xfrm>
                <a:off x="3546346" y="2339026"/>
                <a:ext cx="871764" cy="610452"/>
              </a:xfrm>
              <a:custGeom>
                <a:avLst/>
                <a:gdLst>
                  <a:gd name="T0" fmla="*/ 20 w 340"/>
                  <a:gd name="T1" fmla="*/ 234 h 238"/>
                  <a:gd name="T2" fmla="*/ 140 w 340"/>
                  <a:gd name="T3" fmla="*/ 113 h 238"/>
                  <a:gd name="T4" fmla="*/ 183 w 340"/>
                  <a:gd name="T5" fmla="*/ 156 h 238"/>
                  <a:gd name="T6" fmla="*/ 199 w 340"/>
                  <a:gd name="T7" fmla="*/ 156 h 238"/>
                  <a:gd name="T8" fmla="*/ 318 w 340"/>
                  <a:gd name="T9" fmla="*/ 37 h 238"/>
                  <a:gd name="T10" fmla="*/ 318 w 340"/>
                  <a:gd name="T11" fmla="*/ 64 h 238"/>
                  <a:gd name="T12" fmla="*/ 329 w 340"/>
                  <a:gd name="T13" fmla="*/ 75 h 238"/>
                  <a:gd name="T14" fmla="*/ 340 w 340"/>
                  <a:gd name="T15" fmla="*/ 64 h 238"/>
                  <a:gd name="T16" fmla="*/ 340 w 340"/>
                  <a:gd name="T17" fmla="*/ 11 h 238"/>
                  <a:gd name="T18" fmla="*/ 337 w 340"/>
                  <a:gd name="T19" fmla="*/ 3 h 238"/>
                  <a:gd name="T20" fmla="*/ 329 w 340"/>
                  <a:gd name="T21" fmla="*/ 0 h 238"/>
                  <a:gd name="T22" fmla="*/ 276 w 340"/>
                  <a:gd name="T23" fmla="*/ 0 h 238"/>
                  <a:gd name="T24" fmla="*/ 265 w 340"/>
                  <a:gd name="T25" fmla="*/ 11 h 238"/>
                  <a:gd name="T26" fmla="*/ 276 w 340"/>
                  <a:gd name="T27" fmla="*/ 22 h 238"/>
                  <a:gd name="T28" fmla="*/ 302 w 340"/>
                  <a:gd name="T29" fmla="*/ 22 h 238"/>
                  <a:gd name="T30" fmla="*/ 191 w 340"/>
                  <a:gd name="T31" fmla="*/ 133 h 238"/>
                  <a:gd name="T32" fmla="*/ 148 w 340"/>
                  <a:gd name="T33" fmla="*/ 90 h 238"/>
                  <a:gd name="T34" fmla="*/ 133 w 340"/>
                  <a:gd name="T35" fmla="*/ 90 h 238"/>
                  <a:gd name="T36" fmla="*/ 4 w 340"/>
                  <a:gd name="T37" fmla="*/ 219 h 238"/>
                  <a:gd name="T38" fmla="*/ 4 w 340"/>
                  <a:gd name="T39" fmla="*/ 234 h 238"/>
                  <a:gd name="T40" fmla="*/ 20 w 340"/>
                  <a:gd name="T41" fmla="*/ 2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238">
                    <a:moveTo>
                      <a:pt x="20" y="234"/>
                    </a:move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83" y="156"/>
                      <a:pt x="183" y="156"/>
                      <a:pt x="183" y="156"/>
                    </a:cubicBezTo>
                    <a:cubicBezTo>
                      <a:pt x="188" y="160"/>
                      <a:pt x="195" y="160"/>
                      <a:pt x="199" y="156"/>
                    </a:cubicBezTo>
                    <a:cubicBezTo>
                      <a:pt x="318" y="37"/>
                      <a:pt x="318" y="37"/>
                      <a:pt x="318" y="37"/>
                    </a:cubicBezTo>
                    <a:cubicBezTo>
                      <a:pt x="318" y="64"/>
                      <a:pt x="318" y="64"/>
                      <a:pt x="318" y="64"/>
                    </a:cubicBezTo>
                    <a:cubicBezTo>
                      <a:pt x="318" y="70"/>
                      <a:pt x="323" y="75"/>
                      <a:pt x="329" y="75"/>
                    </a:cubicBezTo>
                    <a:cubicBezTo>
                      <a:pt x="335" y="75"/>
                      <a:pt x="340" y="70"/>
                      <a:pt x="340" y="64"/>
                    </a:cubicBezTo>
                    <a:cubicBezTo>
                      <a:pt x="340" y="11"/>
                      <a:pt x="340" y="11"/>
                      <a:pt x="340" y="11"/>
                    </a:cubicBezTo>
                    <a:cubicBezTo>
                      <a:pt x="340" y="8"/>
                      <a:pt x="339" y="5"/>
                      <a:pt x="337" y="3"/>
                    </a:cubicBezTo>
                    <a:cubicBezTo>
                      <a:pt x="335" y="1"/>
                      <a:pt x="332" y="0"/>
                      <a:pt x="329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0" y="0"/>
                      <a:pt x="265" y="4"/>
                      <a:pt x="265" y="11"/>
                    </a:cubicBezTo>
                    <a:cubicBezTo>
                      <a:pt x="265" y="17"/>
                      <a:pt x="270" y="22"/>
                      <a:pt x="276" y="22"/>
                    </a:cubicBezTo>
                    <a:cubicBezTo>
                      <a:pt x="302" y="22"/>
                      <a:pt x="302" y="22"/>
                      <a:pt x="302" y="22"/>
                    </a:cubicBezTo>
                    <a:cubicBezTo>
                      <a:pt x="191" y="133"/>
                      <a:pt x="191" y="133"/>
                      <a:pt x="191" y="133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4" y="86"/>
                      <a:pt x="137" y="86"/>
                      <a:pt x="133" y="9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0" y="223"/>
                      <a:pt x="0" y="230"/>
                      <a:pt x="4" y="234"/>
                    </a:cubicBezTo>
                    <a:cubicBezTo>
                      <a:pt x="8" y="238"/>
                      <a:pt x="15" y="238"/>
                      <a:pt x="20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403" y="450017"/>
            <a:ext cx="11017092" cy="675106"/>
          </a:xfrm>
        </p:spPr>
        <p:txBody>
          <a:bodyPr>
            <a:normAutofit/>
          </a:bodyPr>
          <a:lstStyle>
            <a:lvl1pPr>
              <a:defRPr sz="4400" b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588607" y="6773481"/>
            <a:ext cx="200391" cy="16106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1090" tIns="55545" rIns="111090" bIns="55545"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669403" y="1125124"/>
            <a:ext cx="10902407" cy="1667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 userDrawn="1"/>
        </p:nvSpPr>
        <p:spPr>
          <a:xfrm>
            <a:off x="10711093" y="600054"/>
            <a:ext cx="918091" cy="400050"/>
          </a:xfrm>
          <a:prstGeom prst="rect">
            <a:avLst/>
          </a:prstGeom>
          <a:blipFill dpi="0" rotWithShape="1">
            <a:blip r:embed="rId2" cstate="print">
              <a:alphaModFix amt="69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1090" tIns="55545" rIns="111090" bIns="55545"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12061" y="288370"/>
            <a:ext cx="11017092" cy="1200150"/>
          </a:xfrm>
          <a:prstGeom prst="rect">
            <a:avLst/>
          </a:prstGeom>
        </p:spPr>
        <p:txBody>
          <a:bodyPr vert="horz" lIns="124398" tIns="62199" rIns="124398" bIns="62199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1" y="1680213"/>
            <a:ext cx="11017092" cy="4752261"/>
          </a:xfrm>
          <a:prstGeom prst="rect">
            <a:avLst/>
          </a:prstGeom>
        </p:spPr>
        <p:txBody>
          <a:bodyPr vert="horz" lIns="124398" tIns="62199" rIns="124398" bIns="62199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12060" y="6674168"/>
            <a:ext cx="2856283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82415" y="6674168"/>
            <a:ext cx="3876385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72870" y="6674168"/>
            <a:ext cx="2856283" cy="383382"/>
          </a:xfrm>
          <a:prstGeom prst="rect">
            <a:avLst/>
          </a:prstGeom>
        </p:spPr>
        <p:txBody>
          <a:bodyPr vert="horz" lIns="124398" tIns="62199" rIns="124398" bIns="62199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txStyles>
    <p:titleStyle>
      <a:lvl1pPr algn="ctr" defTabSz="1243982" rtl="0" eaLnBrk="1" latinLnBrk="0" hangingPunct="1">
        <a:spcBef>
          <a:spcPct val="0"/>
        </a:spcBef>
        <a:buNone/>
        <a:defRPr sz="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6493" indent="-466493" algn="l" defTabSz="1243982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10735" indent="-388744" algn="l" defTabSz="124398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54977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968" indent="-310995" algn="l" defTabSz="12439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798960" indent="-310995" algn="l" defTabSz="1243982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0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042942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664932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286923" indent="-310995" algn="l" defTabSz="124398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21990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43982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865972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487964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09954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945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53936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975927" algn="l" defTabSz="124398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886334"/>
            <a:ext cx="12241213" cy="231456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119946" y="2100252"/>
            <a:ext cx="9826974" cy="96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4398" tIns="62199" rIns="124398" bIns="62199">
            <a:spAutoFit/>
          </a:bodyPr>
          <a:lstStyle/>
          <a:p>
            <a:pPr marL="466493" indent="-466493" algn="ctr">
              <a:lnSpc>
                <a:spcPts val="7346"/>
              </a:lnSpc>
              <a:spcBef>
                <a:spcPct val="0"/>
              </a:spcBef>
              <a:defRPr/>
            </a:pPr>
            <a:r>
              <a:rPr lang="zh-CN" altLang="en-US" sz="4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黑体" pitchFamily="49" charset="-122"/>
              </a:rPr>
              <a:t>城市轨道交通信号基础</a:t>
            </a:r>
            <a:endParaRPr lang="zh-CN" altLang="en-US" sz="3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黑体" pitchFamily="49" charset="-122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549102" y="3529012"/>
            <a:ext cx="6500858" cy="131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4398" tIns="62199" rIns="124398" bIns="62199" anchor="ctr"/>
          <a:lstStyle/>
          <a:p>
            <a:pPr algn="ctr">
              <a:spcBef>
                <a:spcPct val="0"/>
              </a:spcBef>
            </a:pPr>
            <a:r>
              <a:rPr lang="zh-CN" altLang="en-US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制作人：</a:t>
            </a:r>
            <a:r>
              <a:rPr lang="en-US" altLang="zh-CN" sz="3800" b="1" smtClean="0">
                <a:solidFill>
                  <a:srgbClr val="000000"/>
                </a:solidFill>
                <a:latin typeface="Vivaldi" pitchFamily="66" charset="0"/>
                <a:ea typeface="华文新魏" pitchFamily="2" charset="-122"/>
              </a:rPr>
              <a:t>TLN</a:t>
            </a:r>
            <a:endParaRPr lang="zh-CN" altLang="en-US" sz="3800" smtClean="0">
              <a:solidFill>
                <a:srgbClr val="000000"/>
              </a:solidFill>
              <a:latin typeface="Vivaldi" pitchFamily="66" charset="0"/>
              <a:ea typeface="华文新魏" pitchFamily="2" charset="-122"/>
            </a:endParaRPr>
          </a:p>
        </p:txBody>
      </p:sp>
      <p:pic>
        <p:nvPicPr>
          <p:cNvPr id="46081" name="Picture 1" descr="C:\Users\Administrator\Desktop\地铁1号线照片\640584187408679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90" y="5100648"/>
            <a:ext cx="3714776" cy="179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2" name="Picture 2" descr="C:\Users\Administrator\Desktop\地铁1号线照片\7286068573558168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780" y="5100648"/>
            <a:ext cx="3857652" cy="18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3" name="Picture 3" descr="C:\Users\Administrator\AppData\Roaming\Tencent\Users\603359521\QQ\WinTemp\RichOle\N7~6Z6}]4[LR(G]`L{7EQP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63746" y="5100648"/>
            <a:ext cx="3714776" cy="1822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18" name="Picture 2" descr="C:\Users\Administrator\Desktop\信号基础课程材料\微信图片_201812201418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814" y="314302"/>
            <a:ext cx="4643470" cy="1032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0086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fade/>
      </p:transition>
    </mc:Choice>
    <mc:Fallback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759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系统设备组成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Picture 7" descr="090729135745TBS100型车载设备2"/>
          <p:cNvPicPr>
            <a:picLocks noChangeAspect="1" noChangeArrowheads="1"/>
          </p:cNvPicPr>
          <p:nvPr/>
        </p:nvPicPr>
        <p:blipFill>
          <a:blip r:embed="rId2"/>
          <a:srcRect l="20089" t="7254" r="27529"/>
          <a:stretch>
            <a:fillRect/>
          </a:stretch>
        </p:blipFill>
        <p:spPr bwMode="auto">
          <a:xfrm>
            <a:off x="548442" y="1957376"/>
            <a:ext cx="2786082" cy="4714908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3477400" y="2743194"/>
            <a:ext cx="3643338" cy="378565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列车定位：</a:t>
            </a:r>
            <a:br>
              <a:rPr lang="zh-CN" altLang="en-US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zh-CN" altLang="en-US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测速电机（</a:t>
            </a:r>
            <a:r>
              <a:rPr lang="en-US" altLang="zh-CN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TACHO</a:t>
            </a:r>
            <a:r>
              <a:rPr lang="zh-CN" altLang="en-US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）</a:t>
            </a:r>
            <a:br>
              <a:rPr lang="zh-CN" altLang="en-US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zh-CN" altLang="en-US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多普勒雷达（</a:t>
            </a:r>
            <a:r>
              <a:rPr lang="en-US" altLang="zh-CN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Doppler Radar</a:t>
            </a:r>
            <a:r>
              <a:rPr lang="zh-CN" altLang="en-US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）</a:t>
            </a:r>
            <a:br>
              <a:rPr lang="zh-CN" altLang="en-US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zh-CN" altLang="en-US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绝对位置信标（</a:t>
            </a:r>
            <a:r>
              <a:rPr lang="en-US" altLang="zh-CN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APR</a:t>
            </a:r>
            <a:r>
              <a:rPr lang="zh-CN" altLang="en-US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）。</a:t>
            </a:r>
            <a:endParaRPr lang="zh-CN" altLang="en-US" sz="2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004" y="1242996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）车载设备</a:t>
            </a:r>
          </a:p>
        </p:txBody>
      </p:sp>
      <p:sp>
        <p:nvSpPr>
          <p:cNvPr id="6" name="TextBox 3"/>
          <p:cNvSpPr txBox="1"/>
          <p:nvPr/>
        </p:nvSpPr>
        <p:spPr>
          <a:xfrm>
            <a:off x="3906028" y="2100252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ea"/>
                <a:ea typeface="+mj-ea"/>
              </a:rPr>
              <a:t>车载主机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477928" y="242864"/>
            <a:ext cx="4548971" cy="3529012"/>
            <a:chOff x="660173" y="2115634"/>
            <a:chExt cx="7215238" cy="4790920"/>
          </a:xfrm>
        </p:grpSpPr>
        <p:pic>
          <p:nvPicPr>
            <p:cNvPr id="8" name="Picture 2" descr="d:\360浏览器\360\360se\360se6\User Data\temp\157167765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60173" y="2115634"/>
              <a:ext cx="7215238" cy="4790920"/>
            </a:xfrm>
            <a:prstGeom prst="rect">
              <a:avLst/>
            </a:prstGeom>
            <a:noFill/>
          </p:spPr>
        </p:pic>
        <p:sp>
          <p:nvSpPr>
            <p:cNvPr id="9" name="矩形 8"/>
            <p:cNvSpPr/>
            <p:nvPr/>
          </p:nvSpPr>
          <p:spPr>
            <a:xfrm>
              <a:off x="1071538" y="6000768"/>
              <a:ext cx="420660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</a:rPr>
                <a:t>列车司机显示屏（人机界面）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" name="TextBox 3"/>
          <p:cNvSpPr txBox="1"/>
          <p:nvPr/>
        </p:nvSpPr>
        <p:spPr>
          <a:xfrm>
            <a:off x="8620936" y="4029078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ea"/>
                <a:ea typeface="+mj-ea"/>
              </a:rPr>
              <a:t>状态显示单元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759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系统设备组成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 descr="image12.jpeg"/>
          <p:cNvPicPr>
            <a:picLocks noChangeAspect="1"/>
          </p:cNvPicPr>
          <p:nvPr/>
        </p:nvPicPr>
        <p:blipFill>
          <a:blip r:embed="rId2"/>
          <a:srcRect t="1613" b="1613"/>
          <a:stretch>
            <a:fillRect/>
          </a:stretch>
        </p:blipFill>
        <p:spPr bwMode="auto">
          <a:xfrm>
            <a:off x="1620012" y="1957376"/>
            <a:ext cx="8976787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05566" y="1242996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）车载设备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759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系统设备组成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 descr="image12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0012" y="1885938"/>
            <a:ext cx="8433354" cy="485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组合 3"/>
          <p:cNvGrpSpPr/>
          <p:nvPr/>
        </p:nvGrpSpPr>
        <p:grpSpPr>
          <a:xfrm>
            <a:off x="1977202" y="2528880"/>
            <a:ext cx="7643865" cy="3532091"/>
            <a:chOff x="1142976" y="2472065"/>
            <a:chExt cx="7045650" cy="3171514"/>
          </a:xfrm>
        </p:grpSpPr>
        <p:sp>
          <p:nvSpPr>
            <p:cNvPr id="5" name="矩形 4"/>
            <p:cNvSpPr/>
            <p:nvPr/>
          </p:nvSpPr>
          <p:spPr>
            <a:xfrm>
              <a:off x="1142976" y="2928934"/>
              <a:ext cx="928694" cy="2071702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7200918" y="2472065"/>
              <a:ext cx="987708" cy="317151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48442" y="1242996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）车载设备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759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系统设备组成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 descr="image12.jpeg"/>
          <p:cNvPicPr>
            <a:picLocks noChangeAspect="1"/>
          </p:cNvPicPr>
          <p:nvPr/>
        </p:nvPicPr>
        <p:blipFill>
          <a:blip r:embed="rId2"/>
          <a:srcRect t="1613" b="1613"/>
          <a:stretch>
            <a:fillRect/>
          </a:stretch>
        </p:blipFill>
        <p:spPr bwMode="auto">
          <a:xfrm>
            <a:off x="1548574" y="2028814"/>
            <a:ext cx="8976787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05566" y="1242996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）车载设备</a:t>
            </a:r>
          </a:p>
        </p:txBody>
      </p:sp>
      <p:sp>
        <p:nvSpPr>
          <p:cNvPr id="5" name="椭圆 4"/>
          <p:cNvSpPr/>
          <p:nvPr/>
        </p:nvSpPr>
        <p:spPr>
          <a:xfrm>
            <a:off x="4834722" y="3028946"/>
            <a:ext cx="2786082" cy="2786082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334788" y="3529012"/>
            <a:ext cx="1857388" cy="1857388"/>
          </a:xfrm>
          <a:prstGeom prst="ellipse">
            <a:avLst/>
          </a:prstGeom>
          <a:noFill/>
          <a:ln w="28575">
            <a:solidFill>
              <a:srgbClr val="0099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759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系统设备组成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 descr="image12.jpeg"/>
          <p:cNvPicPr>
            <a:picLocks noChangeAspect="1"/>
          </p:cNvPicPr>
          <p:nvPr/>
        </p:nvPicPr>
        <p:blipFill>
          <a:blip r:embed="rId2"/>
          <a:srcRect t="1613" b="1613"/>
          <a:stretch>
            <a:fillRect/>
          </a:stretch>
        </p:blipFill>
        <p:spPr bwMode="auto">
          <a:xfrm>
            <a:off x="1620012" y="1885938"/>
            <a:ext cx="8976787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05566" y="1242996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）车载设备</a:t>
            </a:r>
          </a:p>
        </p:txBody>
      </p:sp>
      <p:sp>
        <p:nvSpPr>
          <p:cNvPr id="5" name="矩形 4"/>
          <p:cNvSpPr/>
          <p:nvPr/>
        </p:nvSpPr>
        <p:spPr>
          <a:xfrm>
            <a:off x="3048772" y="2171690"/>
            <a:ext cx="1928826" cy="4357718"/>
          </a:xfrm>
          <a:prstGeom prst="rect">
            <a:avLst/>
          </a:prstGeom>
          <a:noFill/>
          <a:ln w="2857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额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759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系统设备组成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128" y="1171558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）车载设备</a:t>
            </a:r>
          </a:p>
        </p:txBody>
      </p:sp>
      <p:pic>
        <p:nvPicPr>
          <p:cNvPr id="4" name="Picture 2" descr="d:\360浏览器\360\360se\360se6\User Data\temp\s_jpg_790cba21jw1dt4r4dkq8k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8574" y="1814500"/>
            <a:ext cx="8241355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759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系统设备组成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128" y="1209959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）车载设备</a:t>
            </a:r>
          </a:p>
        </p:txBody>
      </p:sp>
      <p:pic>
        <p:nvPicPr>
          <p:cNvPr id="4" name="Picture 2" descr="d:\360浏览器\360\360se\360se6\User Data\temp\36774705707254638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9946" y="1814500"/>
            <a:ext cx="9444596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759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系统设备组成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128" y="1209959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）车载设备</a:t>
            </a:r>
          </a:p>
        </p:txBody>
      </p:sp>
      <p:pic>
        <p:nvPicPr>
          <p:cNvPr id="4" name="Picture 2" descr="d:\360浏览器\360\360se\360se6\User Data\temp\129562082897187500.jpg"/>
          <p:cNvPicPr>
            <a:picLocks noChangeAspect="1" noChangeArrowheads="1"/>
          </p:cNvPicPr>
          <p:nvPr/>
        </p:nvPicPr>
        <p:blipFill>
          <a:blip r:embed="rId2"/>
          <a:srcRect t="48450" b="5038"/>
          <a:stretch>
            <a:fillRect/>
          </a:stretch>
        </p:blipFill>
        <p:spPr bwMode="auto">
          <a:xfrm>
            <a:off x="977070" y="2171690"/>
            <a:ext cx="5677694" cy="3286148"/>
          </a:xfrm>
          <a:prstGeom prst="rect">
            <a:avLst/>
          </a:prstGeom>
          <a:noFill/>
        </p:spPr>
      </p:pic>
      <p:pic>
        <p:nvPicPr>
          <p:cNvPr id="5" name="Picture 6" descr="d:\360浏览器\360\360se\360se6\User Data\temp\wKhQsFMrli-EUPtfAAAAANBTU6o1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49168" y="3171822"/>
            <a:ext cx="5241945" cy="3214710"/>
          </a:xfrm>
          <a:prstGeom prst="rect">
            <a:avLst/>
          </a:prstGeom>
          <a:noFill/>
        </p:spPr>
      </p:pic>
      <p:sp>
        <p:nvSpPr>
          <p:cNvPr id="6" name="TextBox 3"/>
          <p:cNvSpPr txBox="1"/>
          <p:nvPr/>
        </p:nvSpPr>
        <p:spPr>
          <a:xfrm>
            <a:off x="2548706" y="5886466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ea"/>
                <a:ea typeface="+mj-ea"/>
              </a:rPr>
              <a:t>速度传感器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759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系统设备组成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128" y="1209959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）车载设备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 r="53002" b="35621"/>
          <a:stretch>
            <a:fillRect/>
          </a:stretch>
        </p:blipFill>
        <p:spPr bwMode="auto">
          <a:xfrm>
            <a:off x="4977598" y="1600186"/>
            <a:ext cx="5357850" cy="4655564"/>
          </a:xfrm>
          <a:prstGeom prst="rect">
            <a:avLst/>
          </a:prstGeom>
          <a:noFill/>
        </p:spPr>
      </p:pic>
      <p:sp>
        <p:nvSpPr>
          <p:cNvPr id="5" name="TextBox 3"/>
          <p:cNvSpPr txBox="1"/>
          <p:nvPr/>
        </p:nvSpPr>
        <p:spPr>
          <a:xfrm>
            <a:off x="1834326" y="3529012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+mj-ea"/>
                <a:ea typeface="+mj-ea"/>
              </a:rPr>
              <a:t>列车地面信号接收器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9880" y="1385872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）车载设备</a:t>
            </a:r>
          </a:p>
        </p:txBody>
      </p:sp>
      <p:pic>
        <p:nvPicPr>
          <p:cNvPr id="3" name="Picture 2" descr="d:\360浏览器\360\360se\360se6\User Data\temp\u=3533217170,1154061329&amp;fm=23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0078" y="2388830"/>
            <a:ext cx="3286148" cy="3552592"/>
          </a:xfrm>
          <a:prstGeom prst="rect">
            <a:avLst/>
          </a:prstGeom>
          <a:noFill/>
        </p:spPr>
      </p:pic>
      <p:pic>
        <p:nvPicPr>
          <p:cNvPr id="4" name="Picture 4" descr="d:\360浏览器\360\360se\360se6\User Data\temp\15-10428975.jpg"/>
          <p:cNvPicPr>
            <a:picLocks noChangeAspect="1" noChangeArrowheads="1"/>
          </p:cNvPicPr>
          <p:nvPr/>
        </p:nvPicPr>
        <p:blipFill>
          <a:blip r:embed="rId3"/>
          <a:srcRect t="26471" b="3676"/>
          <a:stretch>
            <a:fillRect/>
          </a:stretch>
        </p:blipFill>
        <p:spPr bwMode="auto">
          <a:xfrm>
            <a:off x="5620540" y="2528880"/>
            <a:ext cx="4572006" cy="3341104"/>
          </a:xfrm>
          <a:prstGeom prst="rect">
            <a:avLst/>
          </a:prstGeom>
          <a:noFill/>
        </p:spPr>
      </p:pic>
      <p:sp>
        <p:nvSpPr>
          <p:cNvPr id="5" name="TextBox 3"/>
          <p:cNvSpPr txBox="1"/>
          <p:nvPr/>
        </p:nvSpPr>
        <p:spPr>
          <a:xfrm>
            <a:off x="4406094" y="5869984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+mj-ea"/>
                <a:ea typeface="+mj-ea"/>
              </a:rPr>
              <a:t>列车接口电路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8508" y="314302"/>
            <a:ext cx="3759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系统设备组成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886334"/>
            <a:ext cx="12241213" cy="231456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119946" y="2100252"/>
            <a:ext cx="9826974" cy="106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4398" tIns="62199" rIns="124398" bIns="62199">
            <a:spAutoFit/>
          </a:bodyPr>
          <a:lstStyle/>
          <a:p>
            <a:pPr marL="466493" indent="-466493" algn="ctr">
              <a:lnSpc>
                <a:spcPts val="7346"/>
              </a:lnSpc>
              <a:spcBef>
                <a:spcPct val="0"/>
              </a:spcBef>
              <a:defRPr/>
            </a:pP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黑体" pitchFamily="49" charset="-122"/>
              </a:rPr>
              <a:t>第五章  列车自动控制系统</a:t>
            </a:r>
            <a:endParaRPr lang="zh-CN" altLang="en-US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黑体" pitchFamily="49" charset="-122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048640" y="3171822"/>
            <a:ext cx="7786742" cy="131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4398" tIns="62199" rIns="124398" bIns="62199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5.2 ATP</a:t>
            </a:r>
            <a:r>
              <a:rPr lang="zh-CN" altLang="en-US" sz="38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系统</a:t>
            </a:r>
            <a:endParaRPr lang="zh-CN" altLang="en-US" sz="3800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46081" name="Picture 1" descr="C:\Users\Administrator\Desktop\地铁1号线照片\640584187408679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90" y="5100648"/>
            <a:ext cx="3714776" cy="179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2" name="Picture 2" descr="C:\Users\Administrator\Desktop\地铁1号线照片\7286068573558168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780" y="5100648"/>
            <a:ext cx="3857652" cy="18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3" name="Picture 3" descr="C:\Users\Administrator\AppData\Roaming\Tencent\Users\603359521\QQ\WinTemp\RichOle\N7~6Z6}]4[LR(G]`L{7EQP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63746" y="5100648"/>
            <a:ext cx="3714776" cy="1822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18" name="Picture 2" descr="C:\Users\Administrator\Desktop\信号基础课程材料\微信图片_201812201418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814" y="314302"/>
            <a:ext cx="4643470" cy="1032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0086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fade/>
      </p:transition>
    </mc:Choice>
    <mc:Fallback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690" y="1314434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）车载设备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977070" y="2100252"/>
            <a:ext cx="9858444" cy="4643470"/>
            <a:chOff x="428596" y="2143116"/>
            <a:chExt cx="8143932" cy="4167552"/>
          </a:xfrm>
        </p:grpSpPr>
        <p:pic>
          <p:nvPicPr>
            <p:cNvPr id="4" name="Picture 2" descr="d:\360浏览器\360\360se\360se6\User Data\temp\9851378_144731218115_2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8596" y="2143116"/>
              <a:ext cx="8143932" cy="4167552"/>
            </a:xfrm>
            <a:prstGeom prst="rect">
              <a:avLst/>
            </a:prstGeom>
            <a:noFill/>
          </p:spPr>
        </p:pic>
        <p:sp>
          <p:nvSpPr>
            <p:cNvPr id="5" name="TextBox 3"/>
            <p:cNvSpPr txBox="1"/>
            <p:nvPr/>
          </p:nvSpPr>
          <p:spPr>
            <a:xfrm>
              <a:off x="428596" y="5455523"/>
              <a:ext cx="42862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en-US" altLang="zh-CN" sz="2400" b="1" dirty="0" smtClean="0">
                  <a:solidFill>
                    <a:srgbClr val="333399"/>
                  </a:solidFill>
                  <a:latin typeface="+mj-ea"/>
                  <a:ea typeface="+mj-ea"/>
                  <a:cs typeface="Times New Roman" pitchFamily="18" charset="0"/>
                </a:rPr>
                <a:t>ATP</a:t>
              </a:r>
              <a:r>
                <a:rPr lang="zh-CN" altLang="en-US" sz="2400" b="1" dirty="0" smtClean="0">
                  <a:solidFill>
                    <a:srgbClr val="333399"/>
                  </a:solidFill>
                  <a:latin typeface="+mj-ea"/>
                  <a:ea typeface="+mj-ea"/>
                  <a:cs typeface="Times New Roman" pitchFamily="18" charset="0"/>
                </a:rPr>
                <a:t>系统提供所需的电源和其他一些辅助设备等。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ea"/>
                <a:ea typeface="+mj-ea"/>
                <a:cs typeface="Times New Roman" pitchFamily="18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048508" y="314302"/>
            <a:ext cx="3759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系统设备组成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759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系统设备组成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690" y="1314434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）地面设备</a:t>
            </a:r>
            <a:endParaRPr lang="zh-CN" altLang="en-US" sz="2400" b="1" dirty="0" smtClean="0">
              <a:solidFill>
                <a:srgbClr val="3333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092205" y="1928975"/>
            <a:ext cx="2628305" cy="671343"/>
            <a:chOff x="3586769" y="1928802"/>
            <a:chExt cx="1771103" cy="671343"/>
          </a:xfrm>
        </p:grpSpPr>
        <p:sp>
          <p:nvSpPr>
            <p:cNvPr id="5" name="矩形 4"/>
            <p:cNvSpPr/>
            <p:nvPr/>
          </p:nvSpPr>
          <p:spPr>
            <a:xfrm>
              <a:off x="3586769" y="1928802"/>
              <a:ext cx="1771103" cy="671343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矩形 5"/>
            <p:cNvSpPr/>
            <p:nvPr/>
          </p:nvSpPr>
          <p:spPr>
            <a:xfrm>
              <a:off x="3586769" y="1928802"/>
              <a:ext cx="1771103" cy="6429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415" tIns="18415" rIns="18415" bIns="18415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400" b="1" kern="1200" dirty="0" smtClean="0">
                  <a:latin typeface="Times New Roman" pitchFamily="18" charset="0"/>
                  <a:ea typeface="+mj-ea"/>
                  <a:cs typeface="Times New Roman" pitchFamily="18" charset="0"/>
                </a:rPr>
                <a:t>ATP</a:t>
              </a:r>
              <a:r>
                <a:rPr lang="zh-CN" altLang="en-US" sz="2400" b="1" kern="1200" dirty="0" smtClean="0">
                  <a:latin typeface="Times New Roman" pitchFamily="18" charset="0"/>
                  <a:ea typeface="+mj-ea"/>
                  <a:cs typeface="Times New Roman" pitchFamily="18" charset="0"/>
                </a:rPr>
                <a:t>系统地面设备</a:t>
              </a:r>
              <a:endParaRPr lang="zh-CN" altLang="en-US" sz="2400" b="1" kern="1200" dirty="0"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535416" y="2600317"/>
            <a:ext cx="2870943" cy="1143009"/>
            <a:chOff x="1458422" y="2643181"/>
            <a:chExt cx="2870943" cy="1143009"/>
          </a:xfrm>
        </p:grpSpPr>
        <p:grpSp>
          <p:nvGrpSpPr>
            <p:cNvPr id="8" name="组合 7"/>
            <p:cNvGrpSpPr/>
            <p:nvPr/>
          </p:nvGrpSpPr>
          <p:grpSpPr>
            <a:xfrm>
              <a:off x="1458422" y="3114847"/>
              <a:ext cx="1771103" cy="671343"/>
              <a:chOff x="817095" y="1257535"/>
              <a:chExt cx="1771103" cy="885551"/>
            </a:xfrm>
            <a:solidFill>
              <a:srgbClr val="FF9900"/>
            </a:solidFill>
          </p:grpSpPr>
          <p:sp>
            <p:nvSpPr>
              <p:cNvPr id="10" name="矩形 9"/>
              <p:cNvSpPr/>
              <p:nvPr/>
            </p:nvSpPr>
            <p:spPr>
              <a:xfrm>
                <a:off x="817095" y="1257535"/>
                <a:ext cx="1771103" cy="885551"/>
              </a:xfrm>
              <a:prstGeom prst="rect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" name="矩形 10"/>
              <p:cNvSpPr/>
              <p:nvPr/>
            </p:nvSpPr>
            <p:spPr>
              <a:xfrm>
                <a:off x="817095" y="1257535"/>
                <a:ext cx="1771103" cy="885551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8415" tIns="18415" rIns="18415" bIns="18415" numCol="1" spcCol="1270" anchor="ctr" anchorCtr="0">
                <a:noAutofit/>
              </a:bodyPr>
              <a:lstStyle/>
              <a:p>
                <a:pPr lvl="0" algn="ctr" defTabSz="1289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400" b="1" kern="1200" dirty="0" smtClean="0">
                    <a:latin typeface="+mj-ea"/>
                    <a:ea typeface="+mj-ea"/>
                  </a:rPr>
                  <a:t>轨道电路</a:t>
                </a:r>
                <a:endParaRPr lang="zh-CN" altLang="en-US" sz="2400" b="1" kern="1200" dirty="0">
                  <a:latin typeface="+mj-ea"/>
                  <a:ea typeface="+mj-ea"/>
                </a:endParaRPr>
              </a:p>
            </p:txBody>
          </p:sp>
        </p:grpSp>
        <p:cxnSp>
          <p:nvCxnSpPr>
            <p:cNvPr id="9" name="直接连接符 8"/>
            <p:cNvCxnSpPr/>
            <p:nvPr/>
          </p:nvCxnSpPr>
          <p:spPr>
            <a:xfrm rot="5400000">
              <a:off x="3100837" y="1886319"/>
              <a:ext cx="471665" cy="1985390"/>
            </a:xfrm>
            <a:prstGeom prst="line">
              <a:avLst/>
            </a:prstGeom>
            <a:ln w="28575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6406358" y="2600318"/>
            <a:ext cx="2957280" cy="1143008"/>
            <a:chOff x="4329364" y="2643182"/>
            <a:chExt cx="2957280" cy="1143008"/>
          </a:xfrm>
        </p:grpSpPr>
        <p:grpSp>
          <p:nvGrpSpPr>
            <p:cNvPr id="13" name="组合 9"/>
            <p:cNvGrpSpPr/>
            <p:nvPr/>
          </p:nvGrpSpPr>
          <p:grpSpPr>
            <a:xfrm>
              <a:off x="5515541" y="3114847"/>
              <a:ext cx="1771103" cy="671343"/>
              <a:chOff x="2960130" y="1257535"/>
              <a:chExt cx="1771103" cy="885551"/>
            </a:xfrm>
            <a:solidFill>
              <a:srgbClr val="FF9900"/>
            </a:solidFill>
          </p:grpSpPr>
          <p:sp>
            <p:nvSpPr>
              <p:cNvPr id="15" name="矩形 14"/>
              <p:cNvSpPr/>
              <p:nvPr/>
            </p:nvSpPr>
            <p:spPr>
              <a:xfrm>
                <a:off x="2960130" y="1257535"/>
                <a:ext cx="1771103" cy="885551"/>
              </a:xfrm>
              <a:prstGeom prst="rect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矩形 11"/>
              <p:cNvSpPr/>
              <p:nvPr/>
            </p:nvSpPr>
            <p:spPr>
              <a:xfrm>
                <a:off x="2960130" y="1257535"/>
                <a:ext cx="1771103" cy="885551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8415" tIns="18415" rIns="18415" bIns="18415" numCol="1" spcCol="1270" anchor="ctr" anchorCtr="0">
                <a:noAutofit/>
              </a:bodyPr>
              <a:lstStyle/>
              <a:p>
                <a:pPr lvl="0" algn="ctr" defTabSz="1289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400" b="1" kern="1200" dirty="0" smtClean="0">
                    <a:latin typeface="+mj-ea"/>
                    <a:ea typeface="+mj-ea"/>
                  </a:rPr>
                  <a:t>应答器</a:t>
                </a:r>
                <a:endParaRPr lang="en-US" altLang="zh-CN" sz="2400" b="1" kern="1200" dirty="0" smtClean="0">
                  <a:latin typeface="+mj-ea"/>
                  <a:ea typeface="+mj-ea"/>
                </a:endParaRPr>
              </a:p>
            </p:txBody>
          </p:sp>
        </p:grpSp>
        <p:cxnSp>
          <p:nvCxnSpPr>
            <p:cNvPr id="14" name="直接连接符 13"/>
            <p:cNvCxnSpPr/>
            <p:nvPr/>
          </p:nvCxnSpPr>
          <p:spPr>
            <a:xfrm rot="16200000" flipH="1">
              <a:off x="5129395" y="1843151"/>
              <a:ext cx="471666" cy="2071728"/>
            </a:xfrm>
            <a:prstGeom prst="line">
              <a:avLst/>
            </a:prstGeom>
            <a:ln w="28575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燕尾形 16"/>
          <p:cNvSpPr/>
          <p:nvPr/>
        </p:nvSpPr>
        <p:spPr>
          <a:xfrm rot="5400000">
            <a:off x="4148664" y="3957640"/>
            <a:ext cx="500066" cy="214314"/>
          </a:xfrm>
          <a:prstGeom prst="chevron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燕尾形 17"/>
          <p:cNvSpPr/>
          <p:nvPr/>
        </p:nvSpPr>
        <p:spPr>
          <a:xfrm rot="5400000">
            <a:off x="8292068" y="4029078"/>
            <a:ext cx="500066" cy="214314"/>
          </a:xfrm>
          <a:prstGeom prst="chevron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9" name="Picture 2" descr="d:\360浏览器\360\360se\360se6\User Data\temp\e676de34-53d6-450b-9b51-0b275372b3de.jpg"/>
          <p:cNvPicPr>
            <a:picLocks noChangeAspect="1" noChangeArrowheads="1"/>
          </p:cNvPicPr>
          <p:nvPr/>
        </p:nvPicPr>
        <p:blipFill>
          <a:blip r:embed="rId2"/>
          <a:srcRect t="49530"/>
          <a:stretch>
            <a:fillRect/>
          </a:stretch>
        </p:blipFill>
        <p:spPr bwMode="auto">
          <a:xfrm>
            <a:off x="6668961" y="4529144"/>
            <a:ext cx="3837685" cy="1449106"/>
          </a:xfrm>
          <a:prstGeom prst="rect">
            <a:avLst/>
          </a:prstGeom>
          <a:noFill/>
        </p:spPr>
      </p:pic>
      <p:pic>
        <p:nvPicPr>
          <p:cNvPr id="20" name="Picture 2" descr="d:\360浏览器\360\360se\360se6\User Data\temp\17ea4fc25ae325c796073c420e38b7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2780" y="4386268"/>
            <a:ext cx="3143272" cy="1768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041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系统功能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62756" y="1457310"/>
            <a:ext cx="102870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系统应具有下列主要功能：检测列车位置、停车点防护、超速防护、列车间隔控制（移动闭塞时）、临时限速、测速测距、车门控制、记录司机操作。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 l="6329" t="50272" r="2343" b="2107"/>
          <a:stretch>
            <a:fillRect/>
          </a:stretch>
        </p:blipFill>
        <p:spPr bwMode="auto">
          <a:xfrm>
            <a:off x="1405698" y="2957508"/>
            <a:ext cx="8715437" cy="3598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041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系统功能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右箭头 20"/>
          <p:cNvSpPr/>
          <p:nvPr/>
        </p:nvSpPr>
        <p:spPr>
          <a:xfrm>
            <a:off x="4191780" y="1885938"/>
            <a:ext cx="1707601" cy="1643074"/>
          </a:xfrm>
          <a:prstGeom prst="rightArrow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6"/>
          <p:cNvGrpSpPr/>
          <p:nvPr/>
        </p:nvGrpSpPr>
        <p:grpSpPr>
          <a:xfrm>
            <a:off x="1214413" y="2071678"/>
            <a:ext cx="3055707" cy="1214446"/>
            <a:chOff x="428596" y="1285860"/>
            <a:chExt cx="1754200" cy="1214446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23" name="圆角矩形 22"/>
            <p:cNvSpPr/>
            <p:nvPr/>
          </p:nvSpPr>
          <p:spPr>
            <a:xfrm>
              <a:off x="428596" y="1285860"/>
              <a:ext cx="1754200" cy="1214446"/>
            </a:xfrm>
            <a:prstGeom prst="roundRect">
              <a:avLst/>
            </a:prstGeom>
            <a:solidFill>
              <a:srgbClr val="4F81BD"/>
            </a:solidFill>
            <a:ln w="12700" cap="flat" cmpd="sng" algn="ctr">
              <a:noFill/>
              <a:prstDash val="solid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579410" y="1428736"/>
              <a:ext cx="1500198" cy="857256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数字音频轨道电路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ATP</a:t>
              </a: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系统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  <p:grpSp>
        <p:nvGrpSpPr>
          <p:cNvPr id="25" name="组合 6"/>
          <p:cNvGrpSpPr/>
          <p:nvPr/>
        </p:nvGrpSpPr>
        <p:grpSpPr>
          <a:xfrm>
            <a:off x="6049168" y="2814632"/>
            <a:ext cx="3505075" cy="642942"/>
            <a:chOff x="428596" y="1214422"/>
            <a:chExt cx="1857388" cy="642942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26" name="圆角矩形 25"/>
            <p:cNvSpPr/>
            <p:nvPr/>
          </p:nvSpPr>
          <p:spPr>
            <a:xfrm>
              <a:off x="428596" y="1214422"/>
              <a:ext cx="1857388" cy="642942"/>
            </a:xfrm>
            <a:prstGeom prst="round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erpetua"/>
                <a:ea typeface="宋体"/>
                <a:cs typeface="+mn-cs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42910" y="1285860"/>
              <a:ext cx="1500198" cy="461665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squar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ea typeface="宋体" pitchFamily="2" charset="-122"/>
                </a:rPr>
                <a:t>列车检测功能</a:t>
              </a:r>
            </a:p>
          </p:txBody>
        </p:sp>
      </p:grpSp>
      <p:grpSp>
        <p:nvGrpSpPr>
          <p:cNvPr id="28" name="组合 6"/>
          <p:cNvGrpSpPr/>
          <p:nvPr/>
        </p:nvGrpSpPr>
        <p:grpSpPr>
          <a:xfrm>
            <a:off x="5977730" y="1743062"/>
            <a:ext cx="3505075" cy="642942"/>
            <a:chOff x="428596" y="1214422"/>
            <a:chExt cx="1857388" cy="642942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29" name="圆角矩形 28"/>
            <p:cNvSpPr/>
            <p:nvPr/>
          </p:nvSpPr>
          <p:spPr>
            <a:xfrm>
              <a:off x="428596" y="1214422"/>
              <a:ext cx="1857388" cy="642942"/>
            </a:xfrm>
            <a:prstGeom prst="roundRect">
              <a:avLst/>
            </a:prstGeom>
            <a:solidFill>
              <a:srgbClr val="CC00FF"/>
            </a:solidFill>
            <a:ln w="12700" cap="flat" cmpd="sng" algn="ctr">
              <a:noFill/>
              <a:prstDash val="solid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erpetua"/>
                <a:ea typeface="宋体"/>
                <a:cs typeface="+mn-cs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42910" y="1285860"/>
              <a:ext cx="1428760" cy="461665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squar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ATP</a:t>
              </a: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轨旁功能</a:t>
              </a:r>
            </a:p>
          </p:txBody>
        </p:sp>
      </p:grpSp>
      <p:sp>
        <p:nvSpPr>
          <p:cNvPr id="31" name="Rectangle 1"/>
          <p:cNvSpPr>
            <a:spLocks noChangeArrowheads="1"/>
          </p:cNvSpPr>
          <p:nvPr/>
        </p:nvSpPr>
        <p:spPr bwMode="auto">
          <a:xfrm>
            <a:off x="428596" y="3800307"/>
            <a:ext cx="103354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轨旁功能负责列车安全间隔和生成报文，完成对列车安全运行授权许可的发布和报文的准备，包括安全、非安全和信号信息等。</a:t>
            </a:r>
          </a:p>
        </p:txBody>
      </p:sp>
      <p:sp>
        <p:nvSpPr>
          <p:cNvPr id="32" name="虚尾箭头 31"/>
          <p:cNvSpPr/>
          <p:nvPr/>
        </p:nvSpPr>
        <p:spPr>
          <a:xfrm rot="5400000">
            <a:off x="5490339" y="4445031"/>
            <a:ext cx="428628" cy="1168358"/>
          </a:xfrm>
          <a:prstGeom prst="stripedRightArrow">
            <a:avLst/>
          </a:prstGeom>
          <a:noFill/>
          <a:ln>
            <a:solidFill>
              <a:srgbClr val="FF99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643041" y="5786454"/>
            <a:ext cx="35050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列车安全间隔功能</a:t>
            </a: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7620804" y="5815028"/>
            <a:ext cx="26962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报文生成功能</a:t>
            </a:r>
          </a:p>
        </p:txBody>
      </p:sp>
      <p:sp>
        <p:nvSpPr>
          <p:cNvPr id="35" name="右大括号 34"/>
          <p:cNvSpPr/>
          <p:nvPr/>
        </p:nvSpPr>
        <p:spPr>
          <a:xfrm rot="16200000">
            <a:off x="5513387" y="2778909"/>
            <a:ext cx="357190" cy="5572171"/>
          </a:xfrm>
          <a:prstGeom prst="rightBrace">
            <a:avLst>
              <a:gd name="adj1" fmla="val 108506"/>
              <a:gd name="adj2" fmla="val 50000"/>
            </a:avLst>
          </a:prstGeom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1" grpId="0"/>
      <p:bldP spid="32" grpId="0" animBg="1"/>
      <p:bldP spid="33" grpId="0"/>
      <p:bldP spid="34" grpId="0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041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系统功能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442" y="1314434"/>
            <a:ext cx="10947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ATP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轨旁功能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905632" y="1957376"/>
            <a:ext cx="10287072" cy="2000264"/>
            <a:chOff x="642910" y="2071678"/>
            <a:chExt cx="7786742" cy="2000264"/>
          </a:xfrm>
        </p:grpSpPr>
        <p:grpSp>
          <p:nvGrpSpPr>
            <p:cNvPr id="5" name="组合 14"/>
            <p:cNvGrpSpPr/>
            <p:nvPr/>
          </p:nvGrpSpPr>
          <p:grpSpPr>
            <a:xfrm>
              <a:off x="642910" y="2071678"/>
              <a:ext cx="7786742" cy="600738"/>
              <a:chOff x="0" y="24265"/>
              <a:chExt cx="7786742" cy="662400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0" y="24265"/>
                <a:ext cx="7786742" cy="662400"/>
              </a:xfrm>
              <a:prstGeom prst="rect">
                <a:avLst/>
              </a:prstGeom>
              <a:solidFill>
                <a:srgbClr val="8064A2">
                  <a:hueOff val="0"/>
                  <a:satOff val="0"/>
                  <a:lumOff val="0"/>
                  <a:alphaOff val="0"/>
                </a:srgbClr>
              </a:solidFill>
              <a:ln w="12700" cap="flat" cmpd="sng" algn="ctr">
                <a:solidFill>
                  <a:srgbClr val="8064A2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</a:ln>
              <a:effectLst/>
            </p:spPr>
          </p:sp>
          <p:sp>
            <p:nvSpPr>
              <p:cNvPr id="10" name="矩形 9"/>
              <p:cNvSpPr/>
              <p:nvPr/>
            </p:nvSpPr>
            <p:spPr>
              <a:xfrm>
                <a:off x="0" y="24265"/>
                <a:ext cx="7786742" cy="6624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170688" tIns="97536" rIns="170688" bIns="97536" numCol="1" spcCol="1270" anchor="ctr" anchorCtr="0">
                <a:noAutofit/>
              </a:bodyPr>
              <a:lstStyle/>
              <a:p>
                <a:pPr lvl="0" algn="just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zh-CN" altLang="en-US" sz="2400" b="1" dirty="0" smtClean="0">
                    <a:solidFill>
                      <a:sysClr val="window" lastClr="FFFFFF"/>
                    </a:solidFill>
                    <a:latin typeface="Perpetua"/>
                    <a:ea typeface="宋体"/>
                  </a:rPr>
                  <a:t>①列车安全间隔功能</a:t>
                </a:r>
                <a:endPara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Perpetua"/>
                  <a:ea typeface="宋体"/>
                  <a:cs typeface="+mn-cs"/>
                </a:endParaRPr>
              </a:p>
            </p:txBody>
          </p:sp>
        </p:grpSp>
        <p:grpSp>
          <p:nvGrpSpPr>
            <p:cNvPr id="6" name="组合 16"/>
            <p:cNvGrpSpPr/>
            <p:nvPr/>
          </p:nvGrpSpPr>
          <p:grpSpPr>
            <a:xfrm>
              <a:off x="642910" y="2571744"/>
              <a:ext cx="7786742" cy="1500198"/>
              <a:chOff x="0" y="532255"/>
              <a:chExt cx="7786742" cy="2300999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0" y="686665"/>
                <a:ext cx="7786742" cy="2146589"/>
              </a:xfrm>
              <a:prstGeom prst="rect">
                <a:avLst/>
              </a:prstGeom>
              <a:solidFill>
                <a:srgbClr val="8064A2">
                  <a:tint val="40000"/>
                  <a:alpha val="90000"/>
                  <a:hueOff val="0"/>
                  <a:satOff val="0"/>
                  <a:lumOff val="0"/>
                  <a:alphaOff val="0"/>
                </a:srgbClr>
              </a:solidFill>
              <a:ln w="12700" cap="flat" cmpd="sng" algn="ctr">
                <a:solidFill>
                  <a:srgbClr val="8064A2">
                    <a:tint val="40000"/>
                    <a:alpha val="90000"/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</a:ln>
              <a:effectLst/>
            </p:spPr>
          </p:sp>
          <p:sp>
            <p:nvSpPr>
              <p:cNvPr id="8" name="矩形 7"/>
              <p:cNvSpPr/>
              <p:nvPr/>
            </p:nvSpPr>
            <p:spPr>
              <a:xfrm>
                <a:off x="0" y="532255"/>
                <a:ext cx="7786742" cy="2146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128016" tIns="128016" rIns="170688" bIns="192024" numCol="1" spcCol="1270" anchor="t" anchorCtr="0">
                <a:noAutofit/>
              </a:bodyPr>
              <a:lstStyle/>
              <a:p>
                <a:pPr marL="228600" lvl="1" indent="-228600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FontTx/>
                  <a:buChar char="••"/>
                  <a:defRPr/>
                </a:pPr>
                <a:r>
                  <a:rPr lang="zh-CN" altLang="en-US" sz="2400" b="1" kern="0" dirty="0" smtClean="0">
                    <a:solidFill>
                      <a:srgbClr val="333399"/>
                    </a:solidFill>
                    <a:latin typeface="Perpetua"/>
                    <a:ea typeface="宋体"/>
                  </a:rPr>
                  <a:t>负责保持列车之间的最小安全距离，还负责发出运行授权。只有在进路已经排列，联锁功能中才发出列车运行授权，准许列车进入进路。运行授权根据相应的安全停车点的选择和激活而定。</a:t>
                </a:r>
                <a:endPara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Perpetua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905632" y="4171954"/>
            <a:ext cx="10287072" cy="2143140"/>
            <a:chOff x="642910" y="4143380"/>
            <a:chExt cx="7786742" cy="2143140"/>
          </a:xfrm>
        </p:grpSpPr>
        <p:sp>
          <p:nvSpPr>
            <p:cNvPr id="12" name="矩形 11"/>
            <p:cNvSpPr/>
            <p:nvPr/>
          </p:nvSpPr>
          <p:spPr>
            <a:xfrm>
              <a:off x="642910" y="4714884"/>
              <a:ext cx="7786742" cy="1571636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  <a:ln>
              <a:noFill/>
            </a:ln>
            <a:effectLst/>
          </p:spPr>
          <p:txBody>
            <a:bodyPr spcFirstLastPara="0" vert="horz" wrap="square" lIns="128016" tIns="128016" rIns="170688" bIns="192024" numCol="1" spcCol="1270" anchor="t" anchorCtr="0">
              <a:noAutofit/>
            </a:bodyPr>
            <a:lstStyle/>
            <a:p>
              <a:pPr marL="228600" lvl="1" indent="-228600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  <a:defRPr/>
              </a:pPr>
              <a:r>
                <a:rPr lang="zh-CN" altLang="en-US" sz="2400" b="1" kern="0" dirty="0" smtClean="0">
                  <a:solidFill>
                    <a:srgbClr val="333399"/>
                  </a:solidFill>
                  <a:latin typeface="Perpetua"/>
                  <a:ea typeface="宋体"/>
                </a:rPr>
                <a:t>各种</a:t>
              </a:r>
              <a:r>
                <a:rPr lang="en-US" altLang="zh-CN" sz="2400" b="1" kern="0" dirty="0" smtClean="0">
                  <a:solidFill>
                    <a:srgbClr val="333399"/>
                  </a:solidFill>
                  <a:latin typeface="Perpetua"/>
                  <a:ea typeface="宋体"/>
                </a:rPr>
                <a:t>ATP</a:t>
              </a:r>
              <a:r>
                <a:rPr lang="zh-CN" altLang="en-US" sz="2400" b="1" kern="0" dirty="0" smtClean="0">
                  <a:solidFill>
                    <a:srgbClr val="333399"/>
                  </a:solidFill>
                  <a:latin typeface="Perpetua"/>
                  <a:ea typeface="宋体"/>
                </a:rPr>
                <a:t>轨旁功能里接收请求，完成整理数据、准备和格式化发送到车载设备的报文，并决定传输方向。生成经由每个轨道区段传输的报文，然后向车载设备发出报文。</a:t>
              </a:r>
            </a:p>
          </p:txBody>
        </p:sp>
        <p:grpSp>
          <p:nvGrpSpPr>
            <p:cNvPr id="13" name="组合 14"/>
            <p:cNvGrpSpPr/>
            <p:nvPr/>
          </p:nvGrpSpPr>
          <p:grpSpPr>
            <a:xfrm>
              <a:off x="642910" y="4143380"/>
              <a:ext cx="7786742" cy="600738"/>
              <a:chOff x="0" y="24265"/>
              <a:chExt cx="7786742" cy="662400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0" y="24265"/>
                <a:ext cx="7786742" cy="662400"/>
              </a:xfrm>
              <a:prstGeom prst="rect">
                <a:avLst/>
              </a:prstGeom>
              <a:solidFill>
                <a:srgbClr val="1F497D">
                  <a:lumMod val="60000"/>
                  <a:lumOff val="40000"/>
                </a:srgbClr>
              </a:solidFill>
              <a:ln w="12700" cap="flat" cmpd="sng" algn="ctr">
                <a:solidFill>
                  <a:srgbClr val="8064A2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</a:ln>
              <a:effectLst/>
            </p:spPr>
          </p:sp>
          <p:sp>
            <p:nvSpPr>
              <p:cNvPr id="15" name="矩形 14"/>
              <p:cNvSpPr/>
              <p:nvPr/>
            </p:nvSpPr>
            <p:spPr>
              <a:xfrm>
                <a:off x="0" y="24265"/>
                <a:ext cx="7786742" cy="6624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170688" tIns="97536" rIns="170688" bIns="97536" numCol="1" spcCol="1270" anchor="ctr" anchorCtr="0">
                <a:noAutofit/>
              </a:bodyPr>
              <a:lstStyle/>
              <a:p>
                <a:pPr lvl="0" algn="just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zh-CN" altLang="en-US" sz="2400" b="1" dirty="0" smtClean="0">
                    <a:solidFill>
                      <a:sysClr val="window" lastClr="FFFFFF"/>
                    </a:solidFill>
                    <a:latin typeface="Perpetua"/>
                    <a:ea typeface="宋体"/>
                  </a:rPr>
                  <a:t>②报文生成功能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041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系统功能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334260" y="2028814"/>
            <a:ext cx="95726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传输的报文总是与受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控制的接近列车运行相反的方向馈入轨道电路。报文由变量和包含在各变量中的数据结合而成。</a:t>
            </a:r>
          </a:p>
        </p:txBody>
      </p:sp>
      <p:sp>
        <p:nvSpPr>
          <p:cNvPr id="4" name="右大括号 3"/>
          <p:cNvSpPr/>
          <p:nvPr/>
        </p:nvSpPr>
        <p:spPr>
          <a:xfrm>
            <a:off x="4977598" y="3100384"/>
            <a:ext cx="500098" cy="2225684"/>
          </a:xfrm>
          <a:prstGeom prst="rightBrace">
            <a:avLst>
              <a:gd name="adj1" fmla="val 15290"/>
              <a:gd name="adj2" fmla="val 52635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6"/>
          <p:cNvGrpSpPr/>
          <p:nvPr/>
        </p:nvGrpSpPr>
        <p:grpSpPr>
          <a:xfrm>
            <a:off x="7049300" y="3968746"/>
            <a:ext cx="2571800" cy="771715"/>
            <a:chOff x="393199" y="944262"/>
            <a:chExt cx="2514546" cy="3676809"/>
          </a:xfrm>
        </p:grpSpPr>
        <p:sp>
          <p:nvSpPr>
            <p:cNvPr id="6" name="圆角矩形 5"/>
            <p:cNvSpPr/>
            <p:nvPr/>
          </p:nvSpPr>
          <p:spPr>
            <a:xfrm>
              <a:off x="474016" y="944262"/>
              <a:ext cx="2084491" cy="3063275"/>
            </a:xfrm>
            <a:prstGeom prst="roundRect">
              <a:avLst>
                <a:gd name="adj" fmla="val 10000"/>
              </a:avLst>
            </a:prstGeom>
            <a:ln w="28575"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圆角矩形 6"/>
            <p:cNvSpPr/>
            <p:nvPr/>
          </p:nvSpPr>
          <p:spPr>
            <a:xfrm>
              <a:off x="393199" y="1011450"/>
              <a:ext cx="2514546" cy="3609621"/>
            </a:xfrm>
            <a:prstGeom prst="rect">
              <a:avLst/>
            </a:prstGeom>
            <a:ln w="28575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70688" rIns="170688" bIns="170688" numCol="1" spcCol="1270" anchor="t" anchorCtr="0">
              <a:noAutofit/>
            </a:bodyPr>
            <a:lstStyle/>
            <a:p>
              <a:pPr marL="228600" lvl="1" indent="-228600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+mj-ea"/>
                  <a:ea typeface="+mj-ea"/>
                </a:rPr>
                <a:t>报文变量来源</a:t>
              </a:r>
              <a:endParaRPr lang="zh-CN" altLang="en-US" sz="2400" b="1" kern="1200" dirty="0">
                <a:solidFill>
                  <a:srgbClr val="333399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8" name="右箭头 7"/>
          <p:cNvSpPr/>
          <p:nvPr/>
        </p:nvSpPr>
        <p:spPr>
          <a:xfrm>
            <a:off x="6049200" y="4040184"/>
            <a:ext cx="571504" cy="571148"/>
          </a:xfrm>
          <a:prstGeom prst="rightArrow">
            <a:avLst>
              <a:gd name="adj1" fmla="val 60000"/>
              <a:gd name="adj2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组合 13"/>
          <p:cNvGrpSpPr>
            <a:grpSpLocks/>
          </p:cNvGrpSpPr>
          <p:nvPr/>
        </p:nvGrpSpPr>
        <p:grpSpPr bwMode="auto">
          <a:xfrm>
            <a:off x="2484070" y="3886202"/>
            <a:ext cx="1852817" cy="654048"/>
            <a:chOff x="1129470" y="3136663"/>
            <a:chExt cx="1800271" cy="867742"/>
          </a:xfrm>
        </p:grpSpPr>
        <p:sp>
          <p:nvSpPr>
            <p:cNvPr id="10" name="圆角矩形 9"/>
            <p:cNvSpPr/>
            <p:nvPr/>
          </p:nvSpPr>
          <p:spPr>
            <a:xfrm>
              <a:off x="1129470" y="3136663"/>
              <a:ext cx="1800271" cy="867742"/>
            </a:xfrm>
            <a:prstGeom prst="roundRect">
              <a:avLst/>
            </a:prstGeom>
            <a:gradFill rotWithShape="1">
              <a:gsLst>
                <a:gs pos="0">
                  <a:srgbClr val="CF6DA4">
                    <a:hueOff val="-13541849"/>
                    <a:satOff val="33344"/>
                    <a:lumOff val="-735"/>
                    <a:alphaOff val="0"/>
                    <a:tint val="74000"/>
                  </a:srgbClr>
                </a:gs>
                <a:gs pos="49000">
                  <a:srgbClr val="CF6DA4">
                    <a:hueOff val="-13541849"/>
                    <a:satOff val="33344"/>
                    <a:lumOff val="-735"/>
                    <a:alphaOff val="0"/>
                    <a:tint val="96000"/>
                    <a:shade val="84000"/>
                    <a:satMod val="110000"/>
                  </a:srgbClr>
                </a:gs>
                <a:gs pos="49100">
                  <a:srgbClr val="CF6DA4">
                    <a:hueOff val="-13541849"/>
                    <a:satOff val="33344"/>
                    <a:lumOff val="-735"/>
                    <a:alphaOff val="0"/>
                    <a:shade val="55000"/>
                    <a:satMod val="150000"/>
                  </a:srgbClr>
                </a:gs>
                <a:gs pos="92000">
                  <a:srgbClr val="CF6DA4">
                    <a:hueOff val="-13541849"/>
                    <a:satOff val="33344"/>
                    <a:lumOff val="-735"/>
                    <a:alphaOff val="0"/>
                    <a:tint val="98000"/>
                    <a:shade val="90000"/>
                    <a:satMod val="128000"/>
                  </a:srgbClr>
                </a:gs>
                <a:gs pos="100000">
                  <a:srgbClr val="CF6DA4">
                    <a:hueOff val="-13541849"/>
                    <a:satOff val="33344"/>
                    <a:lumOff val="-735"/>
                    <a:alphaOff val="0"/>
                    <a:tint val="90000"/>
                    <a:shade val="97000"/>
                    <a:satMod val="128000"/>
                  </a:srgbClr>
                </a:gs>
              </a:gsLst>
              <a:lin ang="5400000" scaled="1"/>
            </a:gradFill>
            <a:ln>
              <a:noFill/>
            </a:ln>
            <a:effectLst>
              <a:outerShdw blurRad="39000" dist="25400" dir="5400000" rotWithShape="0">
                <a:srgbClr val="CF6DA4">
                  <a:hueOff val="-13541849"/>
                  <a:satOff val="33344"/>
                  <a:lumOff val="-735"/>
                  <a:alphaOff val="0"/>
                  <a:shade val="33000"/>
                  <a:alpha val="83000"/>
                </a:srgbClr>
              </a:outerShdw>
            </a:effectLst>
          </p:spPr>
        </p:sp>
        <p:sp>
          <p:nvSpPr>
            <p:cNvPr id="11" name="圆角矩形 13"/>
            <p:cNvSpPr/>
            <p:nvPr/>
          </p:nvSpPr>
          <p:spPr>
            <a:xfrm>
              <a:off x="1172295" y="3179494"/>
              <a:ext cx="1714620" cy="78207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110490" tIns="110490" rIns="110490" bIns="110490" spcCol="1270" anchor="ctr"/>
            <a:lstStyle/>
            <a:p>
              <a:pPr marL="0" marR="0" lvl="0" indent="0" algn="ctr" defTabSz="12890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可转换数据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12" name="组合 15"/>
          <p:cNvGrpSpPr>
            <a:grpSpLocks/>
          </p:cNvGrpSpPr>
          <p:nvPr/>
        </p:nvGrpSpPr>
        <p:grpSpPr bwMode="auto">
          <a:xfrm>
            <a:off x="2483503" y="4672020"/>
            <a:ext cx="1851185" cy="654048"/>
            <a:chOff x="500068" y="1199563"/>
            <a:chExt cx="1800271" cy="867742"/>
          </a:xfrm>
        </p:grpSpPr>
        <p:sp>
          <p:nvSpPr>
            <p:cNvPr id="13" name="圆角矩形 12"/>
            <p:cNvSpPr/>
            <p:nvPr/>
          </p:nvSpPr>
          <p:spPr>
            <a:xfrm>
              <a:off x="500068" y="1199563"/>
              <a:ext cx="1800271" cy="867742"/>
            </a:xfrm>
            <a:prstGeom prst="roundRect">
              <a:avLst/>
            </a:prstGeom>
            <a:gradFill rotWithShape="1">
              <a:gsLst>
                <a:gs pos="0">
                  <a:srgbClr val="CF6DA4">
                    <a:hueOff val="-18055798"/>
                    <a:satOff val="44459"/>
                    <a:lumOff val="-980"/>
                    <a:alphaOff val="0"/>
                    <a:tint val="74000"/>
                  </a:srgbClr>
                </a:gs>
                <a:gs pos="49000">
                  <a:srgbClr val="CF6DA4">
                    <a:hueOff val="-18055798"/>
                    <a:satOff val="44459"/>
                    <a:lumOff val="-980"/>
                    <a:alphaOff val="0"/>
                    <a:tint val="96000"/>
                    <a:shade val="84000"/>
                    <a:satMod val="110000"/>
                  </a:srgbClr>
                </a:gs>
                <a:gs pos="49100">
                  <a:srgbClr val="CF6DA4">
                    <a:hueOff val="-18055798"/>
                    <a:satOff val="44459"/>
                    <a:lumOff val="-980"/>
                    <a:alphaOff val="0"/>
                    <a:shade val="55000"/>
                    <a:satMod val="150000"/>
                  </a:srgbClr>
                </a:gs>
                <a:gs pos="92000">
                  <a:srgbClr val="CF6DA4">
                    <a:hueOff val="-18055798"/>
                    <a:satOff val="44459"/>
                    <a:lumOff val="-980"/>
                    <a:alphaOff val="0"/>
                    <a:tint val="98000"/>
                    <a:shade val="90000"/>
                    <a:satMod val="128000"/>
                  </a:srgbClr>
                </a:gs>
                <a:gs pos="100000">
                  <a:srgbClr val="CF6DA4">
                    <a:hueOff val="-18055798"/>
                    <a:satOff val="44459"/>
                    <a:lumOff val="-980"/>
                    <a:alphaOff val="0"/>
                    <a:tint val="90000"/>
                    <a:shade val="97000"/>
                    <a:satMod val="128000"/>
                  </a:srgbClr>
                </a:gs>
              </a:gsLst>
              <a:lin ang="5400000" scaled="1"/>
            </a:gradFill>
            <a:ln>
              <a:noFill/>
            </a:ln>
            <a:effectLst>
              <a:outerShdw blurRad="39000" dist="25400" dir="5400000" rotWithShape="0">
                <a:srgbClr val="CF6DA4">
                  <a:hueOff val="-18055798"/>
                  <a:satOff val="44459"/>
                  <a:lumOff val="-980"/>
                  <a:alphaOff val="0"/>
                  <a:shade val="33000"/>
                  <a:alpha val="83000"/>
                </a:srgbClr>
              </a:outerShdw>
            </a:effectLst>
          </p:spPr>
        </p:sp>
        <p:sp>
          <p:nvSpPr>
            <p:cNvPr id="14" name="圆角矩形 16"/>
            <p:cNvSpPr/>
            <p:nvPr/>
          </p:nvSpPr>
          <p:spPr>
            <a:xfrm>
              <a:off x="542931" y="1242394"/>
              <a:ext cx="1714544" cy="78207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110490" tIns="110490" rIns="110490" bIns="110490" spcCol="1270" anchor="ctr"/>
            <a:lstStyle/>
            <a:p>
              <a:pPr lvl="0"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400" b="1" kern="0" dirty="0" smtClean="0">
                  <a:solidFill>
                    <a:sysClr val="window" lastClr="FFFFFF"/>
                  </a:solidFill>
                  <a:latin typeface="Times New Roman" pitchFamily="18" charset="0"/>
                  <a:ea typeface="宋体"/>
                  <a:cs typeface="Times New Roman" pitchFamily="18" charset="0"/>
                </a:rPr>
                <a:t>ATS</a:t>
              </a:r>
              <a:r>
                <a:rPr lang="zh-CN" altLang="en-US" sz="2400" b="1" kern="0" dirty="0" smtClean="0">
                  <a:solidFill>
                    <a:sysClr val="window" lastClr="FFFFFF"/>
                  </a:solidFill>
                  <a:latin typeface="Times New Roman" pitchFamily="18" charset="0"/>
                  <a:ea typeface="宋体"/>
                  <a:cs typeface="Times New Roman" pitchFamily="18" charset="0"/>
                </a:rPr>
                <a:t>功能 可变数据</a:t>
              </a:r>
              <a:endParaRPr lang="zh-CN" altLang="en-US" sz="2400" b="1" kern="0" dirty="0">
                <a:solidFill>
                  <a:sysClr val="window" lastClr="FFFFFF"/>
                </a:solidFill>
                <a:latin typeface="Times New Roman" pitchFamily="18" charset="0"/>
                <a:ea typeface="宋体"/>
                <a:cs typeface="Times New Roman" pitchFamily="18" charset="0"/>
              </a:endParaRPr>
            </a:p>
          </p:txBody>
        </p:sp>
      </p:grpSp>
      <p:grpSp>
        <p:nvGrpSpPr>
          <p:cNvPr id="15" name="组合 9"/>
          <p:cNvGrpSpPr>
            <a:grpSpLocks/>
          </p:cNvGrpSpPr>
          <p:nvPr/>
        </p:nvGrpSpPr>
        <p:grpSpPr bwMode="auto">
          <a:xfrm>
            <a:off x="2405863" y="3089278"/>
            <a:ext cx="2039086" cy="654048"/>
            <a:chOff x="3638479" y="1199563"/>
            <a:chExt cx="1957451" cy="867742"/>
          </a:xfrm>
        </p:grpSpPr>
        <p:sp>
          <p:nvSpPr>
            <p:cNvPr id="16" name="圆角矩形 15"/>
            <p:cNvSpPr/>
            <p:nvPr/>
          </p:nvSpPr>
          <p:spPr>
            <a:xfrm>
              <a:off x="3737314" y="1199563"/>
              <a:ext cx="1800271" cy="867742"/>
            </a:xfrm>
            <a:prstGeom prst="roundRect">
              <a:avLst/>
            </a:prstGeom>
            <a:gradFill rotWithShape="1">
              <a:gsLst>
                <a:gs pos="0">
                  <a:srgbClr val="CF6DA4">
                    <a:hueOff val="-4513949"/>
                    <a:satOff val="11115"/>
                    <a:lumOff val="-245"/>
                    <a:alphaOff val="0"/>
                    <a:tint val="74000"/>
                  </a:srgbClr>
                </a:gs>
                <a:gs pos="49000">
                  <a:srgbClr val="CF6DA4">
                    <a:hueOff val="-4513949"/>
                    <a:satOff val="11115"/>
                    <a:lumOff val="-245"/>
                    <a:alphaOff val="0"/>
                    <a:tint val="96000"/>
                    <a:shade val="84000"/>
                    <a:satMod val="110000"/>
                  </a:srgbClr>
                </a:gs>
                <a:gs pos="49100">
                  <a:srgbClr val="CF6DA4">
                    <a:hueOff val="-4513949"/>
                    <a:satOff val="11115"/>
                    <a:lumOff val="-245"/>
                    <a:alphaOff val="0"/>
                    <a:shade val="55000"/>
                    <a:satMod val="150000"/>
                  </a:srgbClr>
                </a:gs>
                <a:gs pos="92000">
                  <a:srgbClr val="CF6DA4">
                    <a:hueOff val="-4513949"/>
                    <a:satOff val="11115"/>
                    <a:lumOff val="-245"/>
                    <a:alphaOff val="0"/>
                    <a:tint val="98000"/>
                    <a:shade val="90000"/>
                    <a:satMod val="128000"/>
                  </a:srgbClr>
                </a:gs>
                <a:gs pos="100000">
                  <a:srgbClr val="CF6DA4">
                    <a:hueOff val="-4513949"/>
                    <a:satOff val="11115"/>
                    <a:lumOff val="-245"/>
                    <a:alphaOff val="0"/>
                    <a:tint val="90000"/>
                    <a:shade val="97000"/>
                    <a:satMod val="128000"/>
                  </a:srgbClr>
                </a:gs>
              </a:gsLst>
              <a:lin ang="5400000" scaled="1"/>
            </a:gradFill>
            <a:ln>
              <a:noFill/>
            </a:ln>
            <a:effectLst>
              <a:outerShdw blurRad="39000" dist="25400" dir="5400000" rotWithShape="0">
                <a:srgbClr val="CF6DA4">
                  <a:hueOff val="-4513949"/>
                  <a:satOff val="11115"/>
                  <a:lumOff val="-245"/>
                  <a:alphaOff val="0"/>
                  <a:shade val="33000"/>
                  <a:alpha val="83000"/>
                </a:srgbClr>
              </a:outerShdw>
            </a:effectLst>
          </p:spPr>
        </p:sp>
        <p:sp>
          <p:nvSpPr>
            <p:cNvPr id="17" name="圆角矩形 7"/>
            <p:cNvSpPr/>
            <p:nvPr/>
          </p:nvSpPr>
          <p:spPr>
            <a:xfrm>
              <a:off x="3638479" y="1242394"/>
              <a:ext cx="1957451" cy="78207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110490" tIns="110490" rIns="110490" bIns="110490" spcCol="1270" anchor="ctr"/>
            <a:lstStyle/>
            <a:p>
              <a:pPr marL="0" marR="0" lvl="0" indent="0" algn="ctr" defTabSz="12890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固定数据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1119946" y="5600714"/>
            <a:ext cx="978700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整理完所需数据并完成报文后，将其转换为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车载设备要求的一种格式。报文转换采用了必要的编码保护协议，它确保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车载设备能检测到报文的错误。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48442" y="1314434"/>
            <a:ext cx="10947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ATP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轨旁功能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18" grpId="0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041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系统功能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690" y="1171558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ATP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传输功能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77004" y="1885938"/>
            <a:ext cx="111443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负责发出报文信号，包括报文和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车载设备所需要的其他数据。音频轨道电路电流以二进制编码顺序调制。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2048640" y="4000504"/>
            <a:ext cx="2214578" cy="714380"/>
            <a:chOff x="571472" y="2857496"/>
            <a:chExt cx="2311867" cy="874112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6" name="燕尾形 13"/>
            <p:cNvSpPr/>
            <p:nvPr/>
          </p:nvSpPr>
          <p:spPr>
            <a:xfrm>
              <a:off x="571472" y="2857496"/>
              <a:ext cx="2311867" cy="781870"/>
            </a:xfrm>
            <a:prstGeom prst="foldedCorner">
              <a:avLst/>
            </a:prstGeom>
            <a:solidFill>
              <a:srgbClr val="FF9900"/>
            </a:solidFill>
            <a:ln w="12700" cap="flat" cmpd="sng" algn="ctr">
              <a:noFill/>
              <a:prstDash val="solid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90500" h="38100"/>
            </a:sp3d>
          </p:spPr>
        </p:sp>
        <p:sp>
          <p:nvSpPr>
            <p:cNvPr id="7" name="燕尾形 4"/>
            <p:cNvSpPr/>
            <p:nvPr/>
          </p:nvSpPr>
          <p:spPr>
            <a:xfrm>
              <a:off x="653552" y="2949738"/>
              <a:ext cx="2070347" cy="781870"/>
            </a:xfrm>
            <a:prstGeom prst="foldedCorner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/>
          </p:spPr>
          <p:txBody>
            <a:bodyPr spcFirstLastPara="0" vert="horz" wrap="square" lIns="96012" tIns="32004" rIns="32004" bIns="32004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Perpetua"/>
                  <a:ea typeface="宋体"/>
                  <a:cs typeface="+mn-cs"/>
                </a:rPr>
                <a:t>轨道区段占用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erpetua"/>
                <a:ea typeface="宋体"/>
                <a:cs typeface="+mn-cs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406226" y="2988230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编码顺序为音频轨道电路设备内预设的顺序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燕尾形 8"/>
          <p:cNvSpPr/>
          <p:nvPr/>
        </p:nvSpPr>
        <p:spPr>
          <a:xfrm>
            <a:off x="4763284" y="3131106"/>
            <a:ext cx="357190" cy="357190"/>
          </a:xfrm>
          <a:prstGeom prst="chevron">
            <a:avLst/>
          </a:prstGeom>
          <a:solidFill>
            <a:srgbClr val="FFC000"/>
          </a:solidFill>
          <a:ln w="127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048639" y="3000372"/>
            <a:ext cx="2214578" cy="714380"/>
            <a:chOff x="571472" y="2857496"/>
            <a:chExt cx="2311867" cy="874112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1" name="燕尾形 13"/>
            <p:cNvSpPr/>
            <p:nvPr/>
          </p:nvSpPr>
          <p:spPr>
            <a:xfrm>
              <a:off x="571472" y="2857496"/>
              <a:ext cx="2311867" cy="781870"/>
            </a:xfrm>
            <a:prstGeom prst="foldedCorner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90500" h="38100"/>
            </a:sp3d>
          </p:spPr>
        </p:sp>
        <p:sp>
          <p:nvSpPr>
            <p:cNvPr id="12" name="燕尾形 4"/>
            <p:cNvSpPr/>
            <p:nvPr/>
          </p:nvSpPr>
          <p:spPr>
            <a:xfrm>
              <a:off x="653552" y="2949738"/>
              <a:ext cx="2070347" cy="781870"/>
            </a:xfrm>
            <a:prstGeom prst="foldedCorner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/>
          </p:spPr>
          <p:txBody>
            <a:bodyPr spcFirstLastPara="0" vert="horz" wrap="square" lIns="96012" tIns="32004" rIns="32004" bIns="32004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Perpetua"/>
                  <a:ea typeface="宋体"/>
                  <a:cs typeface="+mn-cs"/>
                </a:rPr>
                <a:t>轨道区段空闲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erpetua"/>
                <a:ea typeface="宋体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406225" y="4026763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编码顺序为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报文产生功能生成相应的报文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燕尾形 13"/>
          <p:cNvSpPr/>
          <p:nvPr/>
        </p:nvSpPr>
        <p:spPr>
          <a:xfrm>
            <a:off x="4763283" y="4202676"/>
            <a:ext cx="357190" cy="357190"/>
          </a:xfrm>
          <a:prstGeom prst="chevron">
            <a:avLst/>
          </a:prstGeom>
          <a:solidFill>
            <a:srgbClr val="FFC000"/>
          </a:solidFill>
          <a:ln w="127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477004" y="5314962"/>
            <a:ext cx="114070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电流必须由轨道区段末端，迎着列车运行的方向注入。对双向运行线路必须根据列车的运行方向转换。信号由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轨旁功能中的报文发生功能发出。在要求本地再同步化的地点，提供同步定位环线。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 animBg="1"/>
      <p:bldP spid="13" grpId="0"/>
      <p:bldP spid="14" grpId="0" animBg="1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041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系统功能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5566" y="1385872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ATP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车载功能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91318" y="2100252"/>
            <a:ext cx="105013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kern="0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 ATP</a:t>
            </a:r>
            <a:r>
              <a:rPr lang="zh-CN" altLang="en-US" sz="2400" b="1" kern="0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车载功能负责列车安全运行，并提供信号系统和司机间的接口。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691318" y="2814632"/>
            <a:ext cx="8501122" cy="1643074"/>
            <a:chOff x="285720" y="1285860"/>
            <a:chExt cx="8501122" cy="1643074"/>
          </a:xfrm>
        </p:grpSpPr>
        <p:grpSp>
          <p:nvGrpSpPr>
            <p:cNvPr id="6" name="组合 25"/>
            <p:cNvGrpSpPr/>
            <p:nvPr/>
          </p:nvGrpSpPr>
          <p:grpSpPr>
            <a:xfrm>
              <a:off x="285720" y="1285860"/>
              <a:ext cx="8501122" cy="1643074"/>
              <a:chOff x="285720" y="1285860"/>
              <a:chExt cx="8501122" cy="1643074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285720" y="1571612"/>
                <a:ext cx="8501122" cy="1357322"/>
              </a:xfrm>
              <a:prstGeom prst="roundRect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rgbClr val="99FF99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500034" y="1285860"/>
                <a:ext cx="2357454" cy="571504"/>
                <a:chOff x="428596" y="1214422"/>
                <a:chExt cx="2357454" cy="571504"/>
              </a:xfrm>
            </p:grpSpPr>
            <p:sp>
              <p:nvSpPr>
                <p:cNvPr id="10" name="五边形 5"/>
                <p:cNvSpPr/>
                <p:nvPr/>
              </p:nvSpPr>
              <p:spPr>
                <a:xfrm>
                  <a:off x="428596" y="1214422"/>
                  <a:ext cx="2357454" cy="571504"/>
                </a:xfrm>
                <a:prstGeom prst="homePlate">
                  <a:avLst/>
                </a:prstGeom>
                <a:solidFill>
                  <a:srgbClr val="0000CC"/>
                </a:solidFill>
                <a:ln w="12700" cap="flat" cmpd="sng" algn="ctr"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ea"/>
                    <a:ea typeface="+mj-ea"/>
                    <a:cs typeface="+mn-cs"/>
                  </a:endParaRPr>
                </a:p>
              </p:txBody>
            </p:sp>
            <p:sp>
              <p:nvSpPr>
                <p:cNvPr id="11" name="TextBox 3"/>
                <p:cNvSpPr txBox="1"/>
                <p:nvPr/>
              </p:nvSpPr>
              <p:spPr>
                <a:xfrm>
                  <a:off x="571472" y="1252823"/>
                  <a:ext cx="200026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+mj-ea"/>
                      <a:ea typeface="+mj-ea"/>
                    </a:rPr>
                    <a:t>ATP</a:t>
                  </a:r>
                  <a:r>
                    <a:rPr kumimoji="0" lang="zh-CN" altLang="en-US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+mj-ea"/>
                      <a:ea typeface="+mj-ea"/>
                    </a:rPr>
                    <a:t>命令解码</a:t>
                  </a:r>
                  <a:endParaRPr kumimoji="0" lang="zh-CN" alt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</p:grpSp>
        </p:grpSp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500034" y="1857364"/>
              <a:ext cx="8143932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indent="304800" algn="just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kern="0" dirty="0" smtClean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    轨旁音频轨道电路将格式化的数据传送到车上，车载</a:t>
              </a:r>
              <a:r>
                <a:rPr lang="en-US" altLang="zh-CN" sz="2400" b="1" kern="0" dirty="0" smtClean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ATP</a:t>
              </a:r>
              <a:r>
                <a:rPr lang="zh-CN" altLang="en-US" sz="2400" b="1" kern="0" dirty="0" smtClean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设备要将报文编码，以实现各种</a:t>
              </a:r>
              <a:r>
                <a:rPr lang="en-US" altLang="zh-CN" sz="2400" b="1" kern="0" dirty="0" smtClean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ATP</a:t>
              </a:r>
              <a:r>
                <a:rPr lang="zh-CN" altLang="en-US" sz="2400" b="1" kern="0" dirty="0" smtClean="0">
                  <a:solidFill>
                    <a:srgbClr val="333399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功能。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691582" y="4600582"/>
            <a:ext cx="8501122" cy="1857388"/>
            <a:chOff x="285720" y="1285860"/>
            <a:chExt cx="8501122" cy="1857388"/>
          </a:xfrm>
        </p:grpSpPr>
        <p:grpSp>
          <p:nvGrpSpPr>
            <p:cNvPr id="13" name="组合 32"/>
            <p:cNvGrpSpPr/>
            <p:nvPr/>
          </p:nvGrpSpPr>
          <p:grpSpPr>
            <a:xfrm>
              <a:off x="285720" y="1285860"/>
              <a:ext cx="8501122" cy="1857388"/>
              <a:chOff x="285720" y="1285860"/>
              <a:chExt cx="8501122" cy="1857388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285720" y="1571612"/>
                <a:ext cx="8501122" cy="1571636"/>
              </a:xfrm>
              <a:prstGeom prst="roundRect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grpSp>
            <p:nvGrpSpPr>
              <p:cNvPr id="16" name="组合 7"/>
              <p:cNvGrpSpPr/>
              <p:nvPr/>
            </p:nvGrpSpPr>
            <p:grpSpPr>
              <a:xfrm>
                <a:off x="5857884" y="1285860"/>
                <a:ext cx="2857520" cy="571504"/>
                <a:chOff x="5786446" y="1214422"/>
                <a:chExt cx="2857520" cy="571504"/>
              </a:xfrm>
            </p:grpSpPr>
            <p:sp>
              <p:nvSpPr>
                <p:cNvPr id="17" name="五边形 5"/>
                <p:cNvSpPr/>
                <p:nvPr/>
              </p:nvSpPr>
              <p:spPr>
                <a:xfrm rot="10800000">
                  <a:off x="5786446" y="1214422"/>
                  <a:ext cx="2643206" cy="571504"/>
                </a:xfrm>
                <a:prstGeom prst="homePlate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ea"/>
                    <a:ea typeface="+mj-ea"/>
                    <a:cs typeface="+mn-cs"/>
                  </a:endParaRPr>
                </a:p>
              </p:txBody>
            </p:sp>
            <p:sp>
              <p:nvSpPr>
                <p:cNvPr id="18" name="TextBox 3"/>
                <p:cNvSpPr txBox="1"/>
                <p:nvPr/>
              </p:nvSpPr>
              <p:spPr>
                <a:xfrm>
                  <a:off x="6215074" y="1252823"/>
                  <a:ext cx="242889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zh-CN" sz="2400" b="1" kern="0" dirty="0" smtClean="0">
                      <a:solidFill>
                        <a:sysClr val="window" lastClr="FFFFFF"/>
                      </a:solidFill>
                      <a:latin typeface="Times New Roman" pitchFamily="18" charset="0"/>
                      <a:ea typeface="+mj-ea"/>
                      <a:cs typeface="Times New Roman" pitchFamily="18" charset="0"/>
                    </a:rPr>
                    <a:t>ATP</a:t>
                  </a:r>
                  <a:r>
                    <a:rPr lang="zh-CN" altLang="en-US" sz="2400" b="1" kern="0" dirty="0" smtClean="0">
                      <a:solidFill>
                        <a:sysClr val="window" lastClr="FFFFFF"/>
                      </a:solidFill>
                      <a:latin typeface="Times New Roman" pitchFamily="18" charset="0"/>
                      <a:ea typeface="+mj-ea"/>
                      <a:cs typeface="Times New Roman" pitchFamily="18" charset="0"/>
                    </a:rPr>
                    <a:t>监督功能</a:t>
                  </a:r>
                  <a:endParaRPr lang="zh-CN" altLang="en-US" sz="2400" b="1" kern="0" dirty="0">
                    <a:solidFill>
                      <a:sysClr val="window" lastClr="FFFFFF"/>
                    </a:solidFill>
                    <a:latin typeface="Times New Roman" pitchFamily="18" charset="0"/>
                    <a:ea typeface="+mj-ea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14" name="Rectangle 1"/>
            <p:cNvSpPr>
              <a:spLocks noChangeArrowheads="1"/>
            </p:cNvSpPr>
            <p:nvPr/>
          </p:nvSpPr>
          <p:spPr bwMode="auto">
            <a:xfrm>
              <a:off x="500034" y="1857364"/>
              <a:ext cx="8143932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indent="304800" algn="just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b="1" kern="0" dirty="0" smtClean="0">
                  <a:solidFill>
                    <a:srgbClr val="333399"/>
                  </a:solidFill>
                  <a:latin typeface="+mj-ea"/>
                  <a:ea typeface="+mj-ea"/>
                  <a:cs typeface="fangsong_gb2312" charset="0"/>
                </a:rPr>
                <a:t>  </a:t>
              </a:r>
              <a:r>
                <a:rPr lang="zh-CN" altLang="en-US" sz="2400" b="1" kern="0" dirty="0" smtClean="0">
                  <a:solidFill>
                    <a:srgbClr val="333399"/>
                  </a:solidFill>
                  <a:latin typeface="+mj-ea"/>
                  <a:ea typeface="+mj-ea"/>
                  <a:cs typeface="fangsong_gb2312" charset="0"/>
                </a:rPr>
                <a:t>负责保证列车运行的安全。各监督功能管理列车安全的一个方面，并在它自己的权限内产生紧急制动；提供了最大可能的列车防护且各自操作是独立的，且同时进行。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041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系统功能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5566" y="1242996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ATP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车载功能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28596" y="2000240"/>
            <a:ext cx="113356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 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监督包括：速度监督、方向监督、车门监督、紧急制动监督、后退监督、报文监督、设备监督等。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2620144" y="3171822"/>
            <a:ext cx="1791890" cy="1791890"/>
            <a:chOff x="1785" y="1136054"/>
            <a:chExt cx="1791890" cy="1791890"/>
          </a:xfrm>
        </p:grpSpPr>
        <p:sp>
          <p:nvSpPr>
            <p:cNvPr id="6" name="椭圆 5"/>
            <p:cNvSpPr/>
            <p:nvPr/>
          </p:nvSpPr>
          <p:spPr>
            <a:xfrm>
              <a:off x="1785" y="1136054"/>
              <a:ext cx="1791890" cy="1791890"/>
            </a:xfrm>
            <a:prstGeom prst="ellipse">
              <a:avLst/>
            </a:prstGeom>
            <a:solidFill>
              <a:srgbClr val="4BACC6">
                <a:alpha val="50000"/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sp>
        <p:sp>
          <p:nvSpPr>
            <p:cNvPr id="7" name="椭圆 4"/>
            <p:cNvSpPr/>
            <p:nvPr/>
          </p:nvSpPr>
          <p:spPr>
            <a:xfrm>
              <a:off x="264201" y="1398470"/>
              <a:ext cx="1267058" cy="12670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98614" tIns="35560" rIns="98614" bIns="3556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Perpetua"/>
                  <a:ea typeface="宋体"/>
                  <a:cs typeface="+mn-cs"/>
                </a:rPr>
                <a:t>速度</a:t>
              </a:r>
              <a:endParaRPr lang="en-US" altLang="zh-CN" sz="2400" b="1" kern="1200" dirty="0" smtClean="0">
                <a:solidFill>
                  <a:srgbClr val="333399"/>
                </a:solidFill>
                <a:latin typeface="Perpetua"/>
                <a:ea typeface="宋体"/>
                <a:cs typeface="+mn-cs"/>
              </a:endParaRPr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Perpetua"/>
                  <a:ea typeface="宋体"/>
                  <a:cs typeface="+mn-cs"/>
                </a:rPr>
                <a:t>监督</a:t>
              </a:r>
              <a:endParaRPr lang="zh-CN" altLang="en-US" sz="2400" b="1" kern="1200" dirty="0">
                <a:solidFill>
                  <a:srgbClr val="333399"/>
                </a:solidFill>
                <a:latin typeface="Perpetua"/>
                <a:ea typeface="宋体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053657" y="3171822"/>
            <a:ext cx="1791890" cy="1791890"/>
            <a:chOff x="1435298" y="1136054"/>
            <a:chExt cx="1791890" cy="1791890"/>
          </a:xfrm>
        </p:grpSpPr>
        <p:sp>
          <p:nvSpPr>
            <p:cNvPr id="9" name="椭圆 8"/>
            <p:cNvSpPr/>
            <p:nvPr/>
          </p:nvSpPr>
          <p:spPr>
            <a:xfrm>
              <a:off x="1435298" y="1136054"/>
              <a:ext cx="1791890" cy="1791890"/>
            </a:xfrm>
            <a:prstGeom prst="ellipse">
              <a:avLst/>
            </a:prstGeom>
            <a:solidFill>
              <a:srgbClr val="4BACC6">
                <a:alpha val="50000"/>
                <a:hueOff val="-3311292"/>
                <a:satOff val="13270"/>
                <a:lumOff val="2876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sp>
        <p:sp>
          <p:nvSpPr>
            <p:cNvPr id="10" name="椭圆 6"/>
            <p:cNvSpPr/>
            <p:nvPr/>
          </p:nvSpPr>
          <p:spPr>
            <a:xfrm>
              <a:off x="1697714" y="1398470"/>
              <a:ext cx="1267058" cy="12670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98614" tIns="35560" rIns="98614" bIns="3556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Perpetua"/>
                  <a:ea typeface="宋体"/>
                  <a:cs typeface="+mn-cs"/>
                </a:rPr>
                <a:t>方向</a:t>
              </a:r>
              <a:endParaRPr lang="en-US" altLang="zh-CN" sz="2400" b="1" kern="1200" dirty="0" smtClean="0">
                <a:solidFill>
                  <a:srgbClr val="333399"/>
                </a:solidFill>
                <a:latin typeface="Perpetua"/>
                <a:ea typeface="宋体"/>
                <a:cs typeface="+mn-cs"/>
              </a:endParaRPr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Perpetua"/>
                  <a:ea typeface="宋体"/>
                  <a:cs typeface="+mn-cs"/>
                </a:rPr>
                <a:t>监督</a:t>
              </a:r>
              <a:endParaRPr lang="zh-CN" altLang="en-US" sz="2400" b="1" kern="1200" dirty="0">
                <a:solidFill>
                  <a:srgbClr val="333399"/>
                </a:solidFill>
                <a:latin typeface="Perpetua"/>
                <a:ea typeface="宋体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87169" y="3171822"/>
            <a:ext cx="1791890" cy="1791890"/>
            <a:chOff x="2868810" y="1136054"/>
            <a:chExt cx="1791890" cy="1791890"/>
          </a:xfrm>
        </p:grpSpPr>
        <p:sp>
          <p:nvSpPr>
            <p:cNvPr id="12" name="椭圆 11"/>
            <p:cNvSpPr/>
            <p:nvPr/>
          </p:nvSpPr>
          <p:spPr>
            <a:xfrm>
              <a:off x="2868810" y="1136054"/>
              <a:ext cx="1791890" cy="1791890"/>
            </a:xfrm>
            <a:prstGeom prst="ellipse">
              <a:avLst/>
            </a:prstGeom>
            <a:solidFill>
              <a:srgbClr val="4BACC6">
                <a:alpha val="50000"/>
                <a:hueOff val="-6622584"/>
                <a:satOff val="26541"/>
                <a:lumOff val="5752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sp>
        <p:sp>
          <p:nvSpPr>
            <p:cNvPr id="13" name="椭圆 8"/>
            <p:cNvSpPr/>
            <p:nvPr/>
          </p:nvSpPr>
          <p:spPr>
            <a:xfrm>
              <a:off x="3131226" y="1398470"/>
              <a:ext cx="1267058" cy="12670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98614" tIns="35560" rIns="98614" bIns="3556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Perpetua"/>
                  <a:ea typeface="宋体"/>
                  <a:cs typeface="+mn-cs"/>
                </a:rPr>
                <a:t>车门</a:t>
              </a:r>
              <a:endParaRPr lang="en-US" altLang="zh-CN" sz="2400" b="1" kern="1200" dirty="0" smtClean="0">
                <a:solidFill>
                  <a:srgbClr val="333399"/>
                </a:solidFill>
                <a:latin typeface="Perpetua"/>
                <a:ea typeface="宋体"/>
                <a:cs typeface="+mn-cs"/>
              </a:endParaRPr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Perpetua"/>
                  <a:ea typeface="宋体"/>
                  <a:cs typeface="+mn-cs"/>
                </a:rPr>
                <a:t>监督</a:t>
              </a:r>
              <a:endParaRPr lang="zh-CN" altLang="en-US" sz="2400" b="1" kern="1200" dirty="0">
                <a:solidFill>
                  <a:srgbClr val="333399"/>
                </a:solidFill>
                <a:latin typeface="Perpetua"/>
                <a:ea typeface="宋体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920682" y="3171822"/>
            <a:ext cx="1791890" cy="1791890"/>
            <a:chOff x="4302323" y="1136054"/>
            <a:chExt cx="1791890" cy="1791890"/>
          </a:xfrm>
        </p:grpSpPr>
        <p:sp>
          <p:nvSpPr>
            <p:cNvPr id="15" name="椭圆 14"/>
            <p:cNvSpPr/>
            <p:nvPr/>
          </p:nvSpPr>
          <p:spPr>
            <a:xfrm>
              <a:off x="4302323" y="1136054"/>
              <a:ext cx="1791890" cy="1791890"/>
            </a:xfrm>
            <a:prstGeom prst="ellipse">
              <a:avLst/>
            </a:prstGeom>
            <a:solidFill>
              <a:srgbClr val="4BACC6">
                <a:alpha val="50000"/>
                <a:hueOff val="-9933876"/>
                <a:satOff val="39811"/>
                <a:lumOff val="8628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sp>
        <p:sp>
          <p:nvSpPr>
            <p:cNvPr id="16" name="椭圆 10"/>
            <p:cNvSpPr/>
            <p:nvPr/>
          </p:nvSpPr>
          <p:spPr>
            <a:xfrm>
              <a:off x="4502379" y="1398470"/>
              <a:ext cx="1437838" cy="12670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98614" tIns="35560" rIns="98614" bIns="3556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Perpetua"/>
                  <a:ea typeface="宋体"/>
                  <a:cs typeface="+mn-cs"/>
                </a:rPr>
                <a:t>紧急制动监督</a:t>
              </a:r>
              <a:endParaRPr lang="zh-CN" altLang="en-US" sz="2400" b="1" kern="1200" dirty="0">
                <a:solidFill>
                  <a:srgbClr val="333399"/>
                </a:solidFill>
                <a:latin typeface="Perpetua"/>
                <a:ea typeface="宋体"/>
                <a:cs typeface="+mn-c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310976" y="4820836"/>
            <a:ext cx="1811832" cy="1811832"/>
            <a:chOff x="2071" y="701438"/>
            <a:chExt cx="1811832" cy="1811832"/>
          </a:xfrm>
        </p:grpSpPr>
        <p:sp>
          <p:nvSpPr>
            <p:cNvPr id="18" name="椭圆 17"/>
            <p:cNvSpPr/>
            <p:nvPr/>
          </p:nvSpPr>
          <p:spPr>
            <a:xfrm>
              <a:off x="2071" y="701438"/>
              <a:ext cx="1811832" cy="1811832"/>
            </a:xfrm>
            <a:prstGeom prst="ellipse">
              <a:avLst/>
            </a:prstGeom>
            <a:solidFill>
              <a:srgbClr val="8064A2">
                <a:alpha val="50000"/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sp>
        <p:sp>
          <p:nvSpPr>
            <p:cNvPr id="19" name="椭圆 4"/>
            <p:cNvSpPr/>
            <p:nvPr/>
          </p:nvSpPr>
          <p:spPr>
            <a:xfrm>
              <a:off x="267408" y="966774"/>
              <a:ext cx="1281158" cy="12811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99711" tIns="48260" rIns="99711" bIns="48260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Perpetua"/>
                  <a:ea typeface="宋体"/>
                  <a:cs typeface="+mn-cs"/>
                </a:rPr>
                <a:t>后退</a:t>
              </a:r>
              <a:endParaRPr lang="en-US" altLang="zh-CN" sz="2400" b="1" kern="1200" dirty="0" smtClean="0">
                <a:solidFill>
                  <a:srgbClr val="333399"/>
                </a:solidFill>
                <a:latin typeface="Perpetua"/>
                <a:ea typeface="宋体"/>
                <a:cs typeface="+mn-cs"/>
              </a:endParaRPr>
            </a:p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Perpetua"/>
                  <a:ea typeface="宋体"/>
                  <a:cs typeface="+mn-cs"/>
                </a:rPr>
                <a:t>监督</a:t>
              </a:r>
              <a:endParaRPr lang="zh-CN" altLang="en-US" sz="2400" b="1" kern="1200" dirty="0">
                <a:solidFill>
                  <a:srgbClr val="333399"/>
                </a:solidFill>
                <a:latin typeface="Perpetua"/>
                <a:ea typeface="宋体"/>
                <a:cs typeface="+mn-cs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760442" y="4820836"/>
            <a:ext cx="1811832" cy="1811832"/>
            <a:chOff x="1451537" y="701438"/>
            <a:chExt cx="1811832" cy="1811832"/>
          </a:xfrm>
        </p:grpSpPr>
        <p:sp>
          <p:nvSpPr>
            <p:cNvPr id="21" name="椭圆 20"/>
            <p:cNvSpPr/>
            <p:nvPr/>
          </p:nvSpPr>
          <p:spPr>
            <a:xfrm>
              <a:off x="1451537" y="701438"/>
              <a:ext cx="1811832" cy="1811832"/>
            </a:xfrm>
            <a:prstGeom prst="ellipse">
              <a:avLst/>
            </a:prstGeom>
            <a:solidFill>
              <a:srgbClr val="8064A2">
                <a:alpha val="50000"/>
                <a:hueOff val="-2232385"/>
                <a:satOff val="13449"/>
                <a:lumOff val="1078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sp>
        <p:sp>
          <p:nvSpPr>
            <p:cNvPr id="22" name="椭圆 6"/>
            <p:cNvSpPr/>
            <p:nvPr/>
          </p:nvSpPr>
          <p:spPr>
            <a:xfrm>
              <a:off x="1716874" y="966774"/>
              <a:ext cx="1281158" cy="12811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99711" tIns="48260" rIns="99711" bIns="48260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Perpetua"/>
                  <a:ea typeface="宋体"/>
                  <a:cs typeface="+mn-cs"/>
                </a:rPr>
                <a:t>报文</a:t>
              </a:r>
              <a:endParaRPr lang="en-US" altLang="zh-CN" sz="2400" b="1" kern="1200" dirty="0" smtClean="0">
                <a:solidFill>
                  <a:srgbClr val="333399"/>
                </a:solidFill>
                <a:latin typeface="Perpetua"/>
                <a:ea typeface="宋体"/>
                <a:cs typeface="+mn-cs"/>
              </a:endParaRPr>
            </a:p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Perpetua"/>
                  <a:ea typeface="宋体"/>
                  <a:cs typeface="+mn-cs"/>
                </a:rPr>
                <a:t>监督</a:t>
              </a:r>
              <a:endParaRPr lang="zh-CN" altLang="en-US" sz="2400" b="1" kern="1200" dirty="0">
                <a:solidFill>
                  <a:srgbClr val="333399"/>
                </a:solidFill>
                <a:latin typeface="Perpetua"/>
                <a:ea typeface="宋体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09908" y="4820836"/>
            <a:ext cx="1811832" cy="1811832"/>
            <a:chOff x="2901003" y="701438"/>
            <a:chExt cx="1811832" cy="1811832"/>
          </a:xfrm>
        </p:grpSpPr>
        <p:sp>
          <p:nvSpPr>
            <p:cNvPr id="24" name="椭圆 23"/>
            <p:cNvSpPr/>
            <p:nvPr/>
          </p:nvSpPr>
          <p:spPr>
            <a:xfrm>
              <a:off x="2901003" y="701438"/>
              <a:ext cx="1811832" cy="1811832"/>
            </a:xfrm>
            <a:prstGeom prst="ellipse">
              <a:avLst/>
            </a:prstGeom>
            <a:solidFill>
              <a:srgbClr val="8064A2">
                <a:alpha val="50000"/>
                <a:hueOff val="-4464770"/>
                <a:satOff val="26899"/>
                <a:lumOff val="2156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sp>
        <p:sp>
          <p:nvSpPr>
            <p:cNvPr id="25" name="椭圆 8"/>
            <p:cNvSpPr/>
            <p:nvPr/>
          </p:nvSpPr>
          <p:spPr>
            <a:xfrm>
              <a:off x="3166340" y="966774"/>
              <a:ext cx="1281158" cy="12811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99711" tIns="48260" rIns="99711" bIns="48260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Perpetua"/>
                  <a:ea typeface="宋体"/>
                  <a:cs typeface="+mn-cs"/>
                </a:rPr>
                <a:t>设备</a:t>
              </a:r>
              <a:endParaRPr lang="en-US" altLang="zh-CN" sz="2400" b="1" kern="1200" dirty="0" smtClean="0">
                <a:solidFill>
                  <a:srgbClr val="333399"/>
                </a:solidFill>
                <a:latin typeface="Perpetua"/>
                <a:ea typeface="宋体"/>
                <a:cs typeface="+mn-cs"/>
              </a:endParaRPr>
            </a:p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kern="1200" dirty="0" smtClean="0">
                  <a:solidFill>
                    <a:srgbClr val="333399"/>
                  </a:solidFill>
                  <a:latin typeface="Perpetua"/>
                  <a:ea typeface="宋体"/>
                  <a:cs typeface="+mn-cs"/>
                </a:rPr>
                <a:t>监督</a:t>
              </a:r>
              <a:endParaRPr lang="zh-CN" altLang="en-US" sz="2400" b="1" kern="1200" dirty="0">
                <a:solidFill>
                  <a:srgbClr val="333399"/>
                </a:solidFill>
                <a:latin typeface="Perpetua"/>
                <a:ea typeface="宋体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041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系统功能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690" y="1242996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ATP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车载功能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262954" y="1957376"/>
            <a:ext cx="8501122" cy="1643074"/>
            <a:chOff x="285720" y="2000240"/>
            <a:chExt cx="8501122" cy="1643074"/>
          </a:xfrm>
        </p:grpSpPr>
        <p:grpSp>
          <p:nvGrpSpPr>
            <p:cNvPr id="5" name="组合 32"/>
            <p:cNvGrpSpPr/>
            <p:nvPr/>
          </p:nvGrpSpPr>
          <p:grpSpPr>
            <a:xfrm>
              <a:off x="285720" y="2000240"/>
              <a:ext cx="8501122" cy="1643074"/>
              <a:chOff x="285720" y="1285860"/>
              <a:chExt cx="8501122" cy="1643074"/>
            </a:xfrm>
          </p:grpSpPr>
          <p:sp>
            <p:nvSpPr>
              <p:cNvPr id="7" name="圆角矩形 6"/>
              <p:cNvSpPr/>
              <p:nvPr/>
            </p:nvSpPr>
            <p:spPr>
              <a:xfrm>
                <a:off x="285720" y="1571612"/>
                <a:ext cx="8501122" cy="1357322"/>
              </a:xfrm>
              <a:prstGeom prst="roundRect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5000628" y="1285860"/>
                <a:ext cx="3643338" cy="571504"/>
                <a:chOff x="4929190" y="1214422"/>
                <a:chExt cx="3643338" cy="571504"/>
              </a:xfrm>
            </p:grpSpPr>
            <p:sp>
              <p:nvSpPr>
                <p:cNvPr id="9" name="五边形 5"/>
                <p:cNvSpPr/>
                <p:nvPr/>
              </p:nvSpPr>
              <p:spPr>
                <a:xfrm rot="10800000">
                  <a:off x="4929190" y="1214422"/>
                  <a:ext cx="3500462" cy="571504"/>
                </a:xfrm>
                <a:prstGeom prst="homePlate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ea"/>
                    <a:ea typeface="+mj-ea"/>
                    <a:cs typeface="+mn-cs"/>
                  </a:endParaRPr>
                </a:p>
              </p:txBody>
            </p:sp>
            <p:sp>
              <p:nvSpPr>
                <p:cNvPr id="10" name="TextBox 3"/>
                <p:cNvSpPr txBox="1"/>
                <p:nvPr/>
              </p:nvSpPr>
              <p:spPr>
                <a:xfrm>
                  <a:off x="5286380" y="1252823"/>
                  <a:ext cx="328614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+mj-ea"/>
                      <a:ea typeface="+mj-ea"/>
                    </a:rPr>
                    <a:t>ATP</a:t>
                  </a:r>
                  <a:r>
                    <a:rPr kumimoji="0" lang="zh-CN" altLang="en-US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+mj-ea"/>
                      <a:ea typeface="+mj-ea"/>
                    </a:rPr>
                    <a:t>服务</a:t>
                  </a:r>
                  <a:r>
                    <a:rPr kumimoji="0" lang="en-US" altLang="zh-CN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+mj-ea"/>
                      <a:ea typeface="+mj-ea"/>
                    </a:rPr>
                    <a:t>/</a:t>
                  </a:r>
                  <a:r>
                    <a:rPr kumimoji="0" lang="zh-CN" altLang="en-US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+mj-ea"/>
                      <a:ea typeface="+mj-ea"/>
                    </a:rPr>
                    <a:t>自诊断模式</a:t>
                  </a:r>
                  <a:endParaRPr kumimoji="0" lang="zh-CN" alt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</p:grpSp>
        </p:grpSp>
        <p:sp>
          <p:nvSpPr>
            <p:cNvPr id="6" name="Rectangle 1"/>
            <p:cNvSpPr>
              <a:spLocks noChangeArrowheads="1"/>
            </p:cNvSpPr>
            <p:nvPr/>
          </p:nvSpPr>
          <p:spPr bwMode="auto">
            <a:xfrm>
              <a:off x="500034" y="2571744"/>
              <a:ext cx="8143932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indent="304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kern="0" dirty="0" smtClean="0">
                  <a:solidFill>
                    <a:srgbClr val="333399"/>
                  </a:solidFill>
                  <a:latin typeface="+mj-ea"/>
                  <a:ea typeface="+mj-ea"/>
                  <a:cs typeface="fangsong_gb2312" charset="0"/>
                </a:rPr>
                <a:t>  负责采集、存储、记录、记录、调用列车数据、状态信息，为</a:t>
              </a:r>
              <a:r>
                <a:rPr lang="en-US" altLang="zh-CN" sz="2400" b="1" kern="0" dirty="0" smtClean="0">
                  <a:solidFill>
                    <a:srgbClr val="333399"/>
                  </a:solidFill>
                  <a:latin typeface="+mj-ea"/>
                  <a:ea typeface="+mj-ea"/>
                  <a:cs typeface="fangsong_gb2312" charset="0"/>
                </a:rPr>
                <a:t>ATP</a:t>
              </a:r>
              <a:r>
                <a:rPr lang="zh-CN" altLang="en-US" sz="2400" b="1" kern="0" dirty="0" smtClean="0">
                  <a:solidFill>
                    <a:srgbClr val="333399"/>
                  </a:solidFill>
                  <a:latin typeface="+mj-ea"/>
                  <a:ea typeface="+mj-ea"/>
                  <a:cs typeface="fangsong_gb2312" charset="0"/>
                </a:rPr>
                <a:t>监督提供服务，完成</a:t>
              </a:r>
              <a:r>
                <a:rPr lang="en-US" altLang="zh-CN" sz="2400" b="1" kern="0" dirty="0" smtClean="0">
                  <a:solidFill>
                    <a:srgbClr val="333399"/>
                  </a:solidFill>
                  <a:latin typeface="+mj-ea"/>
                  <a:ea typeface="+mj-ea"/>
                  <a:cs typeface="fangsong_gb2312" charset="0"/>
                </a:rPr>
                <a:t>ATP</a:t>
              </a:r>
              <a:r>
                <a:rPr lang="zh-CN" altLang="en-US" sz="2400" b="1" kern="0" dirty="0" smtClean="0">
                  <a:solidFill>
                    <a:srgbClr val="333399"/>
                  </a:solidFill>
                  <a:latin typeface="+mj-ea"/>
                  <a:ea typeface="+mj-ea"/>
                  <a:cs typeface="fangsong_gb2312" charset="0"/>
                </a:rPr>
                <a:t>车载设备的自诊断。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19880" y="3814764"/>
            <a:ext cx="8501122" cy="1500198"/>
            <a:chOff x="285720" y="4286256"/>
            <a:chExt cx="8501122" cy="1500198"/>
          </a:xfrm>
        </p:grpSpPr>
        <p:grpSp>
          <p:nvGrpSpPr>
            <p:cNvPr id="12" name="组合 39"/>
            <p:cNvGrpSpPr/>
            <p:nvPr/>
          </p:nvGrpSpPr>
          <p:grpSpPr>
            <a:xfrm>
              <a:off x="285720" y="4286256"/>
              <a:ext cx="8501122" cy="1500198"/>
              <a:chOff x="285720" y="1935297"/>
              <a:chExt cx="8501122" cy="3409540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285720" y="2584733"/>
                <a:ext cx="8501122" cy="2760104"/>
              </a:xfrm>
              <a:prstGeom prst="roundRect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rgbClr val="1F497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grpSp>
            <p:nvGrpSpPr>
              <p:cNvPr id="15" name="组合 7"/>
              <p:cNvGrpSpPr/>
              <p:nvPr/>
            </p:nvGrpSpPr>
            <p:grpSpPr>
              <a:xfrm>
                <a:off x="500034" y="1935297"/>
                <a:ext cx="4643470" cy="1298872"/>
                <a:chOff x="428596" y="1863859"/>
                <a:chExt cx="4643470" cy="1298872"/>
              </a:xfrm>
            </p:grpSpPr>
            <p:sp>
              <p:nvSpPr>
                <p:cNvPr id="16" name="五边形 5"/>
                <p:cNvSpPr/>
                <p:nvPr/>
              </p:nvSpPr>
              <p:spPr>
                <a:xfrm>
                  <a:off x="428596" y="1863859"/>
                  <a:ext cx="2500330" cy="1298872"/>
                </a:xfrm>
                <a:prstGeom prst="homePlate">
                  <a:avLst/>
                </a:prstGeom>
                <a:solidFill>
                  <a:srgbClr val="00CC00"/>
                </a:solidFill>
                <a:ln w="12700" cap="flat" cmpd="sng" algn="ctr"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ea"/>
                    <a:ea typeface="+mj-ea"/>
                    <a:cs typeface="+mn-cs"/>
                  </a:endParaRPr>
                </a:p>
              </p:txBody>
            </p:sp>
            <p:sp>
              <p:nvSpPr>
                <p:cNvPr id="17" name="TextBox 3"/>
                <p:cNvSpPr txBox="1"/>
                <p:nvPr/>
              </p:nvSpPr>
              <p:spPr>
                <a:xfrm>
                  <a:off x="571472" y="1951134"/>
                  <a:ext cx="4500594" cy="10492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defRPr/>
                  </a:pPr>
                  <a:r>
                    <a:rPr lang="en-US" altLang="zh-CN" sz="2400" b="1" kern="0" dirty="0" smtClean="0">
                      <a:solidFill>
                        <a:sysClr val="window" lastClr="FFFFFF"/>
                      </a:solidFill>
                      <a:latin typeface="+mj-ea"/>
                      <a:ea typeface="+mj-ea"/>
                    </a:rPr>
                    <a:t>ATP</a:t>
                  </a:r>
                  <a:r>
                    <a:rPr lang="zh-CN" altLang="en-US" sz="2400" b="1" kern="0" dirty="0" smtClean="0">
                      <a:solidFill>
                        <a:sysClr val="window" lastClr="FFFFFF"/>
                      </a:solidFill>
                      <a:latin typeface="+mj-ea"/>
                      <a:ea typeface="+mj-ea"/>
                    </a:rPr>
                    <a:t>状态功能</a:t>
                  </a:r>
                  <a:endParaRPr kumimoji="0" lang="zh-CN" alt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</p:grpSp>
        </p:grpSp>
        <p:sp>
          <p:nvSpPr>
            <p:cNvPr id="13" name="Rectangle 1"/>
            <p:cNvSpPr>
              <a:spLocks noChangeArrowheads="1"/>
            </p:cNvSpPr>
            <p:nvPr/>
          </p:nvSpPr>
          <p:spPr bwMode="auto">
            <a:xfrm>
              <a:off x="500034" y="4857760"/>
              <a:ext cx="8143932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indent="304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kern="0" dirty="0" smtClean="0">
                  <a:solidFill>
                    <a:srgbClr val="333399"/>
                  </a:solidFill>
                  <a:latin typeface="+mj-ea"/>
                  <a:ea typeface="+mj-ea"/>
                  <a:cs typeface="fangsong_gb2312" charset="0"/>
                </a:rPr>
                <a:t>负责根据主要情况选定正确的状态和模式：激活的、待用的、备用用的。其中备用状态是暂时的状态。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763680" y="5672152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使用激活状态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右箭头 18"/>
          <p:cNvSpPr/>
          <p:nvPr/>
        </p:nvSpPr>
        <p:spPr>
          <a:xfrm>
            <a:off x="6906424" y="5705189"/>
            <a:ext cx="571504" cy="357190"/>
          </a:xfrm>
          <a:prstGeom prst="rightArrow">
            <a:avLst/>
          </a:prstGeom>
          <a:solidFill>
            <a:srgbClr val="FFC000"/>
          </a:solidFill>
          <a:ln w="127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1516" y="5672152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在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ATP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车载单元负责监督列车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63680" y="6282057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使用等待状态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2" name="右箭头 21"/>
          <p:cNvSpPr/>
          <p:nvPr/>
        </p:nvSpPr>
        <p:spPr>
          <a:xfrm>
            <a:off x="6906424" y="6315094"/>
            <a:ext cx="571504" cy="357190"/>
          </a:xfrm>
          <a:prstGeom prst="rightArrow">
            <a:avLst/>
          </a:prstGeom>
          <a:solidFill>
            <a:srgbClr val="FFC000"/>
          </a:solidFill>
          <a:ln w="127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91516" y="6282057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在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ATP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车载单元不负责监督列车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/>
      <p:bldP spid="21" grpId="0"/>
      <p:bldP spid="22" grpId="0" animBg="1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学习要点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48442" y="1457310"/>
            <a:ext cx="11144328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知识目标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：</a:t>
            </a:r>
            <a:endParaRPr kumimoji="0" 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</a:t>
            </a: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ATP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系统的的概念及作用；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</a:t>
            </a: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ATP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系统的设备组成；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</a:t>
            </a: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ATP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系统的主要功能；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掌握</a:t>
            </a: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ATP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系统的基本工作原理；</a:t>
            </a: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0303EB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技能目标：</a:t>
            </a:r>
            <a:endParaRPr kumimoji="0" lang="zh-CN" altLang="en-US" sz="2000" b="1" i="0" u="none" strike="noStrike" cap="none" normalizeH="0" baseline="0" dirty="0" smtClean="0">
              <a:ln>
                <a:noFill/>
              </a:ln>
              <a:solidFill>
                <a:srgbClr val="0303EB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能够认识</a:t>
            </a: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ATP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系统的车载设备及轨旁设备；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能正确识读</a:t>
            </a: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ATP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系统轨旁设备结构图；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能够完成</a:t>
            </a: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ATP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车载设备的相关操作；</a:t>
            </a:r>
          </a:p>
          <a:p>
            <a:pPr indent="7200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4.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能完成车载</a:t>
            </a:r>
            <a:r>
              <a:rPr lang="en-US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ATP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设备的拆装及端子检测</a:t>
            </a:r>
            <a:r>
              <a:rPr lang="zh-CN" altLang="en-US" sz="2000" dirty="0" smtClean="0"/>
              <a:t>。</a:t>
            </a:r>
            <a:endParaRPr lang="zh-CN" altLang="en-US" sz="2000" b="1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4" name="Picture 4" descr="d:\360浏览器\360\360se\360se6\User Data\temp\200912210104249.JPG"/>
          <p:cNvPicPr>
            <a:picLocks noChangeAspect="1" noChangeArrowheads="1"/>
          </p:cNvPicPr>
          <p:nvPr/>
        </p:nvPicPr>
        <p:blipFill>
          <a:blip r:embed="rId2"/>
          <a:srcRect l="9062" t="72980" r="19687" b="2426"/>
          <a:stretch>
            <a:fillRect/>
          </a:stretch>
        </p:blipFill>
        <p:spPr bwMode="auto">
          <a:xfrm flipH="1">
            <a:off x="7406490" y="5600714"/>
            <a:ext cx="435766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041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系统功能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7004" y="1242996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ATP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车载功能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05566" y="2386004"/>
            <a:ext cx="8501122" cy="1643074"/>
            <a:chOff x="285720" y="1285860"/>
            <a:chExt cx="8501122" cy="1643074"/>
          </a:xfrm>
        </p:grpSpPr>
        <p:grpSp>
          <p:nvGrpSpPr>
            <p:cNvPr id="5" name="组合 25"/>
            <p:cNvGrpSpPr/>
            <p:nvPr/>
          </p:nvGrpSpPr>
          <p:grpSpPr>
            <a:xfrm>
              <a:off x="285720" y="1285860"/>
              <a:ext cx="8501122" cy="1643074"/>
              <a:chOff x="285720" y="1285860"/>
              <a:chExt cx="8501122" cy="1643074"/>
            </a:xfrm>
          </p:grpSpPr>
          <p:sp>
            <p:nvSpPr>
              <p:cNvPr id="7" name="圆角矩形 6"/>
              <p:cNvSpPr/>
              <p:nvPr/>
            </p:nvSpPr>
            <p:spPr>
              <a:xfrm>
                <a:off x="285720" y="1571612"/>
                <a:ext cx="8501122" cy="1357322"/>
              </a:xfrm>
              <a:prstGeom prst="roundRect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rgbClr val="99FF99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500034" y="1285860"/>
                <a:ext cx="2500330" cy="571504"/>
                <a:chOff x="428596" y="1214422"/>
                <a:chExt cx="2500330" cy="571504"/>
              </a:xfrm>
            </p:grpSpPr>
            <p:sp>
              <p:nvSpPr>
                <p:cNvPr id="9" name="五边形 5"/>
                <p:cNvSpPr/>
                <p:nvPr/>
              </p:nvSpPr>
              <p:spPr>
                <a:xfrm>
                  <a:off x="428596" y="1214422"/>
                  <a:ext cx="2500330" cy="571504"/>
                </a:xfrm>
                <a:prstGeom prst="homePlate">
                  <a:avLst/>
                </a:prstGeom>
                <a:solidFill>
                  <a:srgbClr val="0000CC"/>
                </a:solidFill>
                <a:ln w="12700" cap="flat" cmpd="sng" algn="ctr"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ea"/>
                    <a:ea typeface="+mj-ea"/>
                    <a:cs typeface="+mn-cs"/>
                  </a:endParaRPr>
                </a:p>
              </p:txBody>
            </p:sp>
            <p:sp>
              <p:nvSpPr>
                <p:cNvPr id="10" name="TextBox 3"/>
                <p:cNvSpPr txBox="1"/>
                <p:nvPr/>
              </p:nvSpPr>
              <p:spPr>
                <a:xfrm>
                  <a:off x="571472" y="1252823"/>
                  <a:ext cx="221457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+mj-ea"/>
                      <a:ea typeface="+mj-ea"/>
                    </a:rPr>
                    <a:t>车门释放功能</a:t>
                  </a:r>
                  <a:endParaRPr kumimoji="0" lang="zh-CN" alt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</p:grpSp>
        </p:grpSp>
        <p:sp>
          <p:nvSpPr>
            <p:cNvPr id="6" name="Rectangle 1"/>
            <p:cNvSpPr>
              <a:spLocks noChangeArrowheads="1"/>
            </p:cNvSpPr>
            <p:nvPr/>
          </p:nvSpPr>
          <p:spPr bwMode="auto">
            <a:xfrm>
              <a:off x="500034" y="1857364"/>
              <a:ext cx="8143932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indent="304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kern="0" dirty="0" smtClean="0">
                  <a:solidFill>
                    <a:srgbClr val="333399"/>
                  </a:solidFill>
                  <a:latin typeface="+mj-ea"/>
                  <a:ea typeface="+mj-ea"/>
                </a:rPr>
                <a:t>  保证当显示安全时允许打开车门，在所有的信号模式中可以连续使用此功能。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548706" y="4171954"/>
            <a:ext cx="8501122" cy="2357454"/>
            <a:chOff x="285720" y="4714884"/>
            <a:chExt cx="8501122" cy="2357454"/>
          </a:xfrm>
        </p:grpSpPr>
        <p:sp>
          <p:nvSpPr>
            <p:cNvPr id="12" name="圆角矩形 11"/>
            <p:cNvSpPr/>
            <p:nvPr/>
          </p:nvSpPr>
          <p:spPr>
            <a:xfrm>
              <a:off x="285720" y="5000636"/>
              <a:ext cx="8501122" cy="2071702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grpSp>
          <p:nvGrpSpPr>
            <p:cNvPr id="13" name="组合 7"/>
            <p:cNvGrpSpPr/>
            <p:nvPr/>
          </p:nvGrpSpPr>
          <p:grpSpPr>
            <a:xfrm flipH="1">
              <a:off x="5857884" y="4714884"/>
              <a:ext cx="2714644" cy="571504"/>
              <a:chOff x="428596" y="1863859"/>
              <a:chExt cx="3921152" cy="1298872"/>
            </a:xfrm>
          </p:grpSpPr>
          <p:sp>
            <p:nvSpPr>
              <p:cNvPr id="15" name="五边形 5"/>
              <p:cNvSpPr/>
              <p:nvPr/>
            </p:nvSpPr>
            <p:spPr>
              <a:xfrm>
                <a:off x="428596" y="1863859"/>
                <a:ext cx="3921152" cy="1298872"/>
              </a:xfrm>
              <a:prstGeom prst="homePlate">
                <a:avLst/>
              </a:prstGeom>
              <a:solidFill>
                <a:srgbClr val="00CC00"/>
              </a:solidFill>
              <a:ln w="127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6" name="TextBox 3"/>
              <p:cNvSpPr txBox="1"/>
              <p:nvPr/>
            </p:nvSpPr>
            <p:spPr>
              <a:xfrm>
                <a:off x="571472" y="1951134"/>
                <a:ext cx="3365524" cy="1049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速度</a:t>
                </a:r>
                <a:r>
                  <a:rPr kumimoji="0" lang="en-US" altLang="zh-CN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/</a:t>
                </a:r>
                <a:r>
                  <a: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距离功能</a:t>
                </a: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sp>
          <p:nvSpPr>
            <p:cNvPr id="14" name="Rectangle 1"/>
            <p:cNvSpPr>
              <a:spLocks noChangeArrowheads="1"/>
            </p:cNvSpPr>
            <p:nvPr/>
          </p:nvSpPr>
          <p:spPr bwMode="auto">
            <a:xfrm>
              <a:off x="500034" y="5286388"/>
              <a:ext cx="8143932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indent="304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kern="0" dirty="0" smtClean="0">
                  <a:solidFill>
                    <a:srgbClr val="333399"/>
                  </a:solidFill>
                  <a:latin typeface="+mj-ea"/>
                  <a:ea typeface="+mj-ea"/>
                  <a:cs typeface="fangsong_gb2312" charset="0"/>
                </a:rPr>
                <a:t>  基于测速单元的输入，负责测定列车的运行速度、运行距离和运行方向。距离是根据各轨道电路的始端来测量的，并通过使用测速单元的输入和固定数据（车轮直径）来确定。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041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系统功能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9880" y="1242996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ATP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车载功能</a:t>
            </a:r>
          </a:p>
        </p:txBody>
      </p:sp>
      <p:grpSp>
        <p:nvGrpSpPr>
          <p:cNvPr id="4" name="组合 13"/>
          <p:cNvGrpSpPr>
            <a:grpSpLocks/>
          </p:cNvGrpSpPr>
          <p:nvPr/>
        </p:nvGrpSpPr>
        <p:grpSpPr bwMode="auto">
          <a:xfrm>
            <a:off x="5049036" y="2314566"/>
            <a:ext cx="2186852" cy="1011238"/>
            <a:chOff x="1129470" y="3136663"/>
            <a:chExt cx="1800271" cy="867742"/>
          </a:xfrm>
        </p:grpSpPr>
        <p:sp>
          <p:nvSpPr>
            <p:cNvPr id="5" name="圆角矩形 4"/>
            <p:cNvSpPr/>
            <p:nvPr/>
          </p:nvSpPr>
          <p:spPr>
            <a:xfrm>
              <a:off x="1129470" y="3136663"/>
              <a:ext cx="1800271" cy="867742"/>
            </a:xfrm>
            <a:prstGeom prst="roundRect">
              <a:avLst/>
            </a:prstGeom>
            <a:gradFill rotWithShape="1">
              <a:gsLst>
                <a:gs pos="0">
                  <a:srgbClr val="CF6DA4">
                    <a:hueOff val="-13541849"/>
                    <a:satOff val="33344"/>
                    <a:lumOff val="-735"/>
                    <a:alphaOff val="0"/>
                    <a:tint val="74000"/>
                  </a:srgbClr>
                </a:gs>
                <a:gs pos="49000">
                  <a:srgbClr val="CF6DA4">
                    <a:hueOff val="-13541849"/>
                    <a:satOff val="33344"/>
                    <a:lumOff val="-735"/>
                    <a:alphaOff val="0"/>
                    <a:tint val="96000"/>
                    <a:shade val="84000"/>
                    <a:satMod val="110000"/>
                  </a:srgbClr>
                </a:gs>
                <a:gs pos="49100">
                  <a:srgbClr val="CF6DA4">
                    <a:hueOff val="-13541849"/>
                    <a:satOff val="33344"/>
                    <a:lumOff val="-735"/>
                    <a:alphaOff val="0"/>
                    <a:shade val="55000"/>
                    <a:satMod val="150000"/>
                  </a:srgbClr>
                </a:gs>
                <a:gs pos="92000">
                  <a:srgbClr val="CF6DA4">
                    <a:hueOff val="-13541849"/>
                    <a:satOff val="33344"/>
                    <a:lumOff val="-735"/>
                    <a:alphaOff val="0"/>
                    <a:tint val="98000"/>
                    <a:shade val="90000"/>
                    <a:satMod val="128000"/>
                  </a:srgbClr>
                </a:gs>
                <a:gs pos="100000">
                  <a:srgbClr val="CF6DA4">
                    <a:hueOff val="-13541849"/>
                    <a:satOff val="33344"/>
                    <a:lumOff val="-735"/>
                    <a:alphaOff val="0"/>
                    <a:tint val="90000"/>
                    <a:shade val="97000"/>
                    <a:satMod val="128000"/>
                  </a:srgbClr>
                </a:gs>
              </a:gsLst>
              <a:lin ang="5400000" scaled="1"/>
            </a:gradFill>
            <a:ln>
              <a:noFill/>
            </a:ln>
            <a:effectLst>
              <a:outerShdw blurRad="39000" dist="25400" dir="5400000" rotWithShape="0">
                <a:srgbClr val="CF6DA4">
                  <a:hueOff val="-13541849"/>
                  <a:satOff val="33344"/>
                  <a:lumOff val="-735"/>
                  <a:alphaOff val="0"/>
                  <a:shade val="33000"/>
                  <a:alpha val="83000"/>
                </a:srgbClr>
              </a:outerShdw>
            </a:effectLst>
          </p:spPr>
        </p:sp>
        <p:sp>
          <p:nvSpPr>
            <p:cNvPr id="6" name="圆角矩形 13"/>
            <p:cNvSpPr/>
            <p:nvPr/>
          </p:nvSpPr>
          <p:spPr>
            <a:xfrm>
              <a:off x="1172295" y="3179494"/>
              <a:ext cx="1714620" cy="78207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110490" tIns="110490" rIns="110490" bIns="110490" spcCol="1270" anchor="ctr"/>
            <a:lstStyle/>
            <a:p>
              <a:pPr marL="0" marR="0" lvl="0" indent="0" algn="ctr" defTabSz="12890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本地再同步化功能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7" name="组合 15"/>
          <p:cNvGrpSpPr>
            <a:grpSpLocks/>
          </p:cNvGrpSpPr>
          <p:nvPr/>
        </p:nvGrpSpPr>
        <p:grpSpPr bwMode="auto">
          <a:xfrm>
            <a:off x="8478060" y="2314566"/>
            <a:ext cx="2357453" cy="1011238"/>
            <a:chOff x="500068" y="1322165"/>
            <a:chExt cx="1942425" cy="867742"/>
          </a:xfrm>
        </p:grpSpPr>
        <p:sp>
          <p:nvSpPr>
            <p:cNvPr id="8" name="圆角矩形 7"/>
            <p:cNvSpPr/>
            <p:nvPr/>
          </p:nvSpPr>
          <p:spPr>
            <a:xfrm>
              <a:off x="500068" y="1322165"/>
              <a:ext cx="1800271" cy="867742"/>
            </a:xfrm>
            <a:prstGeom prst="roundRect">
              <a:avLst/>
            </a:prstGeom>
            <a:gradFill rotWithShape="1">
              <a:gsLst>
                <a:gs pos="0">
                  <a:srgbClr val="CF6DA4">
                    <a:hueOff val="-18055798"/>
                    <a:satOff val="44459"/>
                    <a:lumOff val="-980"/>
                    <a:alphaOff val="0"/>
                    <a:tint val="74000"/>
                  </a:srgbClr>
                </a:gs>
                <a:gs pos="49000">
                  <a:srgbClr val="CF6DA4">
                    <a:hueOff val="-18055798"/>
                    <a:satOff val="44459"/>
                    <a:lumOff val="-980"/>
                    <a:alphaOff val="0"/>
                    <a:tint val="96000"/>
                    <a:shade val="84000"/>
                    <a:satMod val="110000"/>
                  </a:srgbClr>
                </a:gs>
                <a:gs pos="49100">
                  <a:srgbClr val="CF6DA4">
                    <a:hueOff val="-18055798"/>
                    <a:satOff val="44459"/>
                    <a:lumOff val="-980"/>
                    <a:alphaOff val="0"/>
                    <a:shade val="55000"/>
                    <a:satMod val="150000"/>
                  </a:srgbClr>
                </a:gs>
                <a:gs pos="92000">
                  <a:srgbClr val="CF6DA4">
                    <a:hueOff val="-18055798"/>
                    <a:satOff val="44459"/>
                    <a:lumOff val="-980"/>
                    <a:alphaOff val="0"/>
                    <a:tint val="98000"/>
                    <a:shade val="90000"/>
                    <a:satMod val="128000"/>
                  </a:srgbClr>
                </a:gs>
                <a:gs pos="100000">
                  <a:srgbClr val="CF6DA4">
                    <a:hueOff val="-18055798"/>
                    <a:satOff val="44459"/>
                    <a:lumOff val="-980"/>
                    <a:alphaOff val="0"/>
                    <a:tint val="90000"/>
                    <a:shade val="97000"/>
                    <a:satMod val="128000"/>
                  </a:srgbClr>
                </a:gs>
              </a:gsLst>
              <a:lin ang="5400000" scaled="1"/>
            </a:gradFill>
            <a:ln>
              <a:noFill/>
            </a:ln>
            <a:effectLst>
              <a:outerShdw blurRad="39000" dist="25400" dir="5400000" rotWithShape="0">
                <a:srgbClr val="CF6DA4">
                  <a:hueOff val="-18055798"/>
                  <a:satOff val="44459"/>
                  <a:lumOff val="-980"/>
                  <a:alphaOff val="0"/>
                  <a:shade val="33000"/>
                  <a:alpha val="83000"/>
                </a:srgbClr>
              </a:outerShdw>
            </a:effectLst>
          </p:spPr>
        </p:sp>
        <p:sp>
          <p:nvSpPr>
            <p:cNvPr id="9" name="圆角矩形 16"/>
            <p:cNvSpPr/>
            <p:nvPr/>
          </p:nvSpPr>
          <p:spPr>
            <a:xfrm>
              <a:off x="500068" y="1383465"/>
              <a:ext cx="1942425" cy="78207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110490" tIns="110490" rIns="110490" bIns="110490" spcCol="1270" anchor="ctr"/>
            <a:lstStyle/>
            <a:p>
              <a:pPr lvl="0"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kern="0" dirty="0" smtClean="0">
                  <a:solidFill>
                    <a:sysClr val="window" lastClr="FFFFFF"/>
                  </a:solidFill>
                  <a:latin typeface="宋体"/>
                  <a:ea typeface="宋体"/>
                </a:rPr>
                <a:t>报文接收</a:t>
              </a:r>
              <a:r>
                <a:rPr lang="en-US" altLang="zh-CN" sz="2400" b="1" kern="0" dirty="0" smtClean="0">
                  <a:solidFill>
                    <a:sysClr val="window" lastClr="FFFFFF"/>
                  </a:solidFill>
                  <a:latin typeface="宋体"/>
                  <a:ea typeface="宋体"/>
                </a:rPr>
                <a:t>/</a:t>
              </a:r>
              <a:r>
                <a:rPr lang="zh-CN" altLang="en-US" sz="2400" b="1" kern="0" dirty="0" smtClean="0">
                  <a:solidFill>
                    <a:sysClr val="window" lastClr="FFFFFF"/>
                  </a:solidFill>
                  <a:latin typeface="宋体"/>
                  <a:ea typeface="宋体"/>
                </a:rPr>
                <a:t>同步定位环线检测功能</a:t>
              </a:r>
              <a:endParaRPr lang="zh-CN" altLang="en-US" sz="2400" b="1" kern="0" dirty="0">
                <a:solidFill>
                  <a:sysClr val="window" lastClr="FFFFFF"/>
                </a:solidFill>
                <a:latin typeface="宋体"/>
                <a:ea typeface="宋体"/>
              </a:endParaRP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1762888" y="2314566"/>
            <a:ext cx="2406701" cy="1011238"/>
            <a:chOff x="3638479" y="1199563"/>
            <a:chExt cx="1957451" cy="867742"/>
          </a:xfrm>
        </p:grpSpPr>
        <p:sp>
          <p:nvSpPr>
            <p:cNvPr id="11" name="圆角矩形 10"/>
            <p:cNvSpPr/>
            <p:nvPr/>
          </p:nvSpPr>
          <p:spPr>
            <a:xfrm>
              <a:off x="3737314" y="1199563"/>
              <a:ext cx="1800271" cy="867742"/>
            </a:xfrm>
            <a:prstGeom prst="roundRect">
              <a:avLst/>
            </a:prstGeom>
            <a:gradFill rotWithShape="1">
              <a:gsLst>
                <a:gs pos="0">
                  <a:srgbClr val="CF6DA4">
                    <a:hueOff val="-4513949"/>
                    <a:satOff val="11115"/>
                    <a:lumOff val="-245"/>
                    <a:alphaOff val="0"/>
                    <a:tint val="74000"/>
                  </a:srgbClr>
                </a:gs>
                <a:gs pos="49000">
                  <a:srgbClr val="CF6DA4">
                    <a:hueOff val="-4513949"/>
                    <a:satOff val="11115"/>
                    <a:lumOff val="-245"/>
                    <a:alphaOff val="0"/>
                    <a:tint val="96000"/>
                    <a:shade val="84000"/>
                    <a:satMod val="110000"/>
                  </a:srgbClr>
                </a:gs>
                <a:gs pos="49100">
                  <a:srgbClr val="CF6DA4">
                    <a:hueOff val="-4513949"/>
                    <a:satOff val="11115"/>
                    <a:lumOff val="-245"/>
                    <a:alphaOff val="0"/>
                    <a:shade val="55000"/>
                    <a:satMod val="150000"/>
                  </a:srgbClr>
                </a:gs>
                <a:gs pos="92000">
                  <a:srgbClr val="CF6DA4">
                    <a:hueOff val="-4513949"/>
                    <a:satOff val="11115"/>
                    <a:lumOff val="-245"/>
                    <a:alphaOff val="0"/>
                    <a:tint val="98000"/>
                    <a:shade val="90000"/>
                    <a:satMod val="128000"/>
                  </a:srgbClr>
                </a:gs>
                <a:gs pos="100000">
                  <a:srgbClr val="CF6DA4">
                    <a:hueOff val="-4513949"/>
                    <a:satOff val="11115"/>
                    <a:lumOff val="-245"/>
                    <a:alphaOff val="0"/>
                    <a:tint val="90000"/>
                    <a:shade val="97000"/>
                    <a:satMod val="128000"/>
                  </a:srgbClr>
                </a:gs>
              </a:gsLst>
              <a:lin ang="5400000" scaled="1"/>
            </a:gradFill>
            <a:ln>
              <a:noFill/>
            </a:ln>
            <a:effectLst>
              <a:outerShdw blurRad="39000" dist="25400" dir="5400000" rotWithShape="0">
                <a:srgbClr val="CF6DA4">
                  <a:hueOff val="-4513949"/>
                  <a:satOff val="11115"/>
                  <a:lumOff val="-245"/>
                  <a:alphaOff val="0"/>
                  <a:shade val="33000"/>
                  <a:alpha val="83000"/>
                </a:srgbClr>
              </a:outerShdw>
            </a:effectLst>
          </p:spPr>
        </p:sp>
        <p:sp>
          <p:nvSpPr>
            <p:cNvPr id="12" name="圆角矩形 7"/>
            <p:cNvSpPr/>
            <p:nvPr/>
          </p:nvSpPr>
          <p:spPr>
            <a:xfrm>
              <a:off x="3638479" y="1242394"/>
              <a:ext cx="1957451" cy="78207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110490" tIns="110490" rIns="110490" bIns="110490" spcCol="1270" anchor="ctr"/>
            <a:lstStyle/>
            <a:p>
              <a:pPr marL="0" marR="0" lvl="0" indent="0" algn="ctr" defTabSz="12890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距离同步功能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05632" y="3814764"/>
            <a:ext cx="10644262" cy="2581934"/>
            <a:chOff x="285720" y="3633148"/>
            <a:chExt cx="8501122" cy="2581934"/>
          </a:xfrm>
        </p:grpSpPr>
        <p:sp>
          <p:nvSpPr>
            <p:cNvPr id="14" name="圆角矩形 13"/>
            <p:cNvSpPr/>
            <p:nvPr/>
          </p:nvSpPr>
          <p:spPr>
            <a:xfrm>
              <a:off x="285720" y="4143380"/>
              <a:ext cx="8501122" cy="2071702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grpSp>
          <p:nvGrpSpPr>
            <p:cNvPr id="15" name="组合 34"/>
            <p:cNvGrpSpPr/>
            <p:nvPr/>
          </p:nvGrpSpPr>
          <p:grpSpPr>
            <a:xfrm>
              <a:off x="500034" y="3633148"/>
              <a:ext cx="8072494" cy="2439058"/>
              <a:chOff x="642910" y="2714620"/>
              <a:chExt cx="8072494" cy="2439058"/>
            </a:xfrm>
          </p:grpSpPr>
          <p:grpSp>
            <p:nvGrpSpPr>
              <p:cNvPr id="16" name="组合 9"/>
              <p:cNvGrpSpPr/>
              <p:nvPr/>
            </p:nvGrpSpPr>
            <p:grpSpPr>
              <a:xfrm>
                <a:off x="714348" y="2714620"/>
                <a:ext cx="2311867" cy="781870"/>
                <a:chOff x="2064274" y="1569626"/>
                <a:chExt cx="2311867" cy="924746"/>
              </a:xfrm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sp>
              <p:nvSpPr>
                <p:cNvPr id="18" name="燕尾形 13"/>
                <p:cNvSpPr/>
                <p:nvPr/>
              </p:nvSpPr>
              <p:spPr>
                <a:xfrm>
                  <a:off x="2064274" y="1581650"/>
                  <a:ext cx="2311867" cy="852277"/>
                </a:xfrm>
                <a:prstGeom prst="round2DiagRect">
                  <a:avLst>
                    <a:gd name="adj1" fmla="val 33219"/>
                    <a:gd name="adj2" fmla="val 0"/>
                  </a:avLst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p3d>
                  <a:bevelT w="190500" h="38100"/>
                </a:sp3d>
              </p:spPr>
            </p:sp>
            <p:sp>
              <p:nvSpPr>
                <p:cNvPr id="19" name="燕尾形 4"/>
                <p:cNvSpPr/>
                <p:nvPr/>
              </p:nvSpPr>
              <p:spPr>
                <a:xfrm>
                  <a:off x="2207150" y="1569626"/>
                  <a:ext cx="2019653" cy="9247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sp3d/>
              </p:spPr>
              <p:txBody>
                <a:bodyPr spcFirstLastPara="0" vert="horz" wrap="square" lIns="96012" tIns="32004" rIns="32004" bIns="32004" numCol="1" spcCol="1270" anchor="ctr" anchorCtr="0">
                  <a:noAutofit/>
                </a:bodyPr>
                <a:lstStyle/>
                <a:p>
                  <a:pPr marL="0" marR="0" lvl="0" indent="0" algn="ctr" defTabSz="10668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400" b="1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Perpetua"/>
                      <a:ea typeface="宋体"/>
                      <a:cs typeface="+mn-cs"/>
                    </a:rPr>
                    <a:t>司机人机接口（</a:t>
                  </a:r>
                  <a:r>
                    <a:rPr kumimoji="0" lang="en-US" altLang="zh-CN" sz="2400" b="1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Perpetua"/>
                      <a:ea typeface="宋体"/>
                      <a:cs typeface="+mn-cs"/>
                    </a:rPr>
                    <a:t>MMI</a:t>
                  </a:r>
                  <a:r>
                    <a:rPr kumimoji="0" lang="zh-CN" altLang="en-US" sz="2400" b="1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Perpetua"/>
                      <a:ea typeface="宋体"/>
                      <a:cs typeface="+mn-cs"/>
                    </a:rPr>
                    <a:t>）功能</a:t>
                  </a:r>
                  <a:endPara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Perpetua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17" name="矩形 16"/>
              <p:cNvSpPr/>
              <p:nvPr/>
            </p:nvSpPr>
            <p:spPr>
              <a:xfrm>
                <a:off x="642910" y="3584018"/>
                <a:ext cx="8072494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defRPr/>
                </a:pPr>
                <a:r>
                  <a:rPr lang="en-US" altLang="zh-CN" sz="2400" b="1" kern="0" dirty="0" smtClean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        MMI</a:t>
                </a:r>
                <a:r>
                  <a:rPr lang="zh-CN" altLang="en-US" sz="2400" b="1" kern="0" dirty="0" smtClean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提供信号系统与司机的接口。借助于</a:t>
                </a:r>
                <a:r>
                  <a:rPr lang="en-US" altLang="zh-CN" sz="2400" b="1" kern="0" dirty="0" smtClean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MMI</a:t>
                </a:r>
                <a:r>
                  <a:rPr lang="zh-CN" altLang="en-US" sz="2400" b="1" kern="0" dirty="0" smtClean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，司机可以按照</a:t>
                </a:r>
                <a:r>
                  <a:rPr lang="en-US" altLang="zh-CN" sz="2400" b="1" kern="0" dirty="0" smtClean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ATP</a:t>
                </a:r>
                <a:r>
                  <a:rPr lang="zh-CN" altLang="en-US" sz="2400" b="1" kern="0" dirty="0" smtClean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系统的指示运行。</a:t>
                </a:r>
                <a:r>
                  <a:rPr lang="en-US" altLang="zh-CN" sz="2400" b="1" kern="0" dirty="0" smtClean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MMI</a:t>
                </a:r>
                <a:r>
                  <a:rPr lang="zh-CN" altLang="en-US" sz="2400" b="1" kern="0" dirty="0" smtClean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向司机显示实际速度、最大允许速度，以及</a:t>
                </a:r>
                <a:r>
                  <a:rPr lang="en-US" altLang="zh-CN" sz="2400" b="1" kern="0" dirty="0" smtClean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ATP</a:t>
                </a:r>
                <a:r>
                  <a:rPr lang="zh-CN" altLang="en-US" sz="2400" b="1" kern="0" dirty="0" smtClean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设备的运行状态。另外显示列车运行时产生的重要故障信息，在某些情况伴有音响警报。</a:t>
                </a: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041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系统功能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5566" y="1314434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ATP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车载功能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85720" y="2143116"/>
            <a:ext cx="11264174" cy="2581934"/>
            <a:chOff x="285720" y="3633148"/>
            <a:chExt cx="8501122" cy="2581934"/>
          </a:xfrm>
        </p:grpSpPr>
        <p:sp>
          <p:nvSpPr>
            <p:cNvPr id="5" name="圆角矩形 4"/>
            <p:cNvSpPr/>
            <p:nvPr/>
          </p:nvSpPr>
          <p:spPr>
            <a:xfrm>
              <a:off x="285720" y="4143380"/>
              <a:ext cx="8501122" cy="2071702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5DEA3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grpSp>
          <p:nvGrpSpPr>
            <p:cNvPr id="6" name="组合 34"/>
            <p:cNvGrpSpPr/>
            <p:nvPr/>
          </p:nvGrpSpPr>
          <p:grpSpPr>
            <a:xfrm>
              <a:off x="500034" y="3633148"/>
              <a:ext cx="8072494" cy="2439058"/>
              <a:chOff x="642910" y="2714620"/>
              <a:chExt cx="8072494" cy="2439058"/>
            </a:xfrm>
          </p:grpSpPr>
          <p:grpSp>
            <p:nvGrpSpPr>
              <p:cNvPr id="7" name="组合 9"/>
              <p:cNvGrpSpPr/>
              <p:nvPr/>
            </p:nvGrpSpPr>
            <p:grpSpPr>
              <a:xfrm>
                <a:off x="714348" y="2714620"/>
                <a:ext cx="2311867" cy="781870"/>
                <a:chOff x="2064274" y="1569626"/>
                <a:chExt cx="2311867" cy="924746"/>
              </a:xfrm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sp>
              <p:nvSpPr>
                <p:cNvPr id="9" name="燕尾形 13"/>
                <p:cNvSpPr/>
                <p:nvPr/>
              </p:nvSpPr>
              <p:spPr>
                <a:xfrm>
                  <a:off x="2064274" y="1581650"/>
                  <a:ext cx="2311867" cy="852277"/>
                </a:xfrm>
                <a:prstGeom prst="round2DiagRect">
                  <a:avLst>
                    <a:gd name="adj1" fmla="val 33219"/>
                    <a:gd name="adj2" fmla="val 0"/>
                  </a:avLst>
                </a:prstGeom>
                <a:solidFill>
                  <a:srgbClr val="5DEA36"/>
                </a:solidFill>
                <a:ln w="12700" cap="flat" cmpd="sng" algn="ctr"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p3d>
                  <a:bevelT w="190500" h="38100"/>
                </a:sp3d>
              </p:spPr>
            </p:sp>
            <p:sp>
              <p:nvSpPr>
                <p:cNvPr id="10" name="燕尾形 4"/>
                <p:cNvSpPr/>
                <p:nvPr/>
              </p:nvSpPr>
              <p:spPr>
                <a:xfrm>
                  <a:off x="2350026" y="1569626"/>
                  <a:ext cx="1785950" cy="9247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sp3d/>
              </p:spPr>
              <p:txBody>
                <a:bodyPr spcFirstLastPara="0" vert="horz" wrap="square" lIns="96012" tIns="32004" rIns="32004" bIns="32004" numCol="1" spcCol="1270" anchor="ctr" anchorCtr="0">
                  <a:noAutofit/>
                </a:bodyPr>
                <a:lstStyle/>
                <a:p>
                  <a:pPr lvl="0" algn="ctr" defTabSz="10668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r>
                    <a:rPr lang="zh-CN" altLang="en-US" sz="2400" b="1" dirty="0" smtClean="0">
                      <a:solidFill>
                        <a:sysClr val="window" lastClr="FFFFFF"/>
                      </a:solidFill>
                      <a:latin typeface="Perpetua"/>
                      <a:ea typeface="宋体"/>
                    </a:rPr>
                    <a:t>折返</a:t>
                  </a:r>
                  <a:r>
                    <a:rPr lang="en-US" altLang="zh-CN" sz="2400" b="1" dirty="0" smtClean="0">
                      <a:solidFill>
                        <a:sysClr val="window" lastClr="FFFFFF"/>
                      </a:solidFill>
                      <a:latin typeface="Perpetua"/>
                      <a:ea typeface="宋体"/>
                    </a:rPr>
                    <a:t>/</a:t>
                  </a:r>
                  <a:r>
                    <a:rPr lang="zh-CN" altLang="en-US" sz="2400" b="1" dirty="0" smtClean="0">
                      <a:solidFill>
                        <a:sysClr val="window" lastClr="FFFFFF"/>
                      </a:solidFill>
                      <a:latin typeface="Perpetua"/>
                      <a:ea typeface="宋体"/>
                    </a:rPr>
                    <a:t>改换驾驶室功能</a:t>
                  </a:r>
                  <a:endPara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Perpetua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8" name="矩形 7"/>
              <p:cNvSpPr/>
              <p:nvPr/>
            </p:nvSpPr>
            <p:spPr>
              <a:xfrm>
                <a:off x="642910" y="3584018"/>
                <a:ext cx="8072494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defRPr/>
                </a:pPr>
                <a:r>
                  <a:rPr lang="zh-CN" altLang="en-US" sz="2400" b="1" kern="0" dirty="0" smtClean="0">
                    <a:solidFill>
                      <a:srgbClr val="333399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        在列车进行折返的情况下，要求司机改换驾驶室。    车载设备必须考虑到使用不同的驾驶操作台，保存有关相对轨旁位置、列车前部和后部的信息。改换驾驶室引起列车前部和后部的互换，车载设备必须相应地调整位置信息。</a:t>
                </a: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endParaRP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1691450" y="5100648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停稳后</a:t>
            </a:r>
            <a:r>
              <a:rPr lang="en-US" altLang="zh-CN" sz="24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ATP</a:t>
            </a:r>
            <a:r>
              <a:rPr lang="zh-CN" altLang="en-US" sz="24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车载设备收到要求折返报文以后自动生成</a:t>
            </a:r>
            <a:r>
              <a:rPr lang="en-US" altLang="zh-CN" sz="24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AR</a:t>
            </a:r>
            <a:r>
              <a:rPr lang="zh-CN" altLang="en-US" sz="24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模式。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450" y="571055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停在折返轨，会自动选定</a:t>
            </a:r>
            <a:r>
              <a:rPr lang="en-US" altLang="zh-CN" sz="24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AR</a:t>
            </a:r>
            <a:r>
              <a:rPr lang="zh-CN" altLang="en-US" sz="24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模式，并接收到相应的报文。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128" y="1209959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）列车检测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4128" y="174306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轨道电路等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34458" y="1743062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检测码</a:t>
            </a:r>
          </a:p>
        </p:txBody>
      </p:sp>
      <p:sp>
        <p:nvSpPr>
          <p:cNvPr id="6" name="右箭头 5"/>
          <p:cNvSpPr/>
          <p:nvPr/>
        </p:nvSpPr>
        <p:spPr>
          <a:xfrm>
            <a:off x="2191516" y="1743062"/>
            <a:ext cx="571504" cy="484632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691846" y="1743062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检测是否空闲</a:t>
            </a:r>
          </a:p>
        </p:txBody>
      </p:sp>
      <p:sp>
        <p:nvSpPr>
          <p:cNvPr id="8" name="右箭头 7"/>
          <p:cNvSpPr/>
          <p:nvPr/>
        </p:nvSpPr>
        <p:spPr>
          <a:xfrm>
            <a:off x="4048904" y="1743062"/>
            <a:ext cx="571504" cy="484632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7549334" y="1743062"/>
            <a:ext cx="1071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联锁</a:t>
            </a:r>
          </a:p>
        </p:txBody>
      </p:sp>
      <p:sp>
        <p:nvSpPr>
          <p:cNvPr id="10" name="右箭头 9"/>
          <p:cNvSpPr/>
          <p:nvPr/>
        </p:nvSpPr>
        <p:spPr>
          <a:xfrm>
            <a:off x="6906424" y="1743062"/>
            <a:ext cx="571504" cy="484632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34128" y="2600318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）列车自动限速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262690" y="3171822"/>
            <a:ext cx="11192735" cy="83099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连续式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系统利用数字音频轨道电路，向列车连续地发送数据，允许连续监督和控制列车运行。对于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，在轨旁无需其他传输设备。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5140343" y="4743458"/>
            <a:ext cx="3240560" cy="571504"/>
            <a:chOff x="571472" y="2857496"/>
            <a:chExt cx="2311867" cy="781870"/>
          </a:xfrm>
        </p:grpSpPr>
        <p:sp>
          <p:nvSpPr>
            <p:cNvPr id="14" name="燕尾形 13"/>
            <p:cNvSpPr/>
            <p:nvPr/>
          </p:nvSpPr>
          <p:spPr>
            <a:xfrm>
              <a:off x="571472" y="2857496"/>
              <a:ext cx="2311867" cy="781870"/>
            </a:xfrm>
            <a:prstGeom prst="chevron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sp>
        <p:sp>
          <p:nvSpPr>
            <p:cNvPr id="15" name="燕尾形 4"/>
            <p:cNvSpPr/>
            <p:nvPr/>
          </p:nvSpPr>
          <p:spPr>
            <a:xfrm>
              <a:off x="830544" y="2857496"/>
              <a:ext cx="1859075" cy="78187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txBody>
            <a:bodyPr spcFirstLastPara="0" vert="horz" wrap="square" lIns="96012" tIns="32004" rIns="32004" bIns="32004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itchFamily="18" charset="0"/>
                  <a:ea typeface="宋体"/>
                  <a:cs typeface="Times New Roman" pitchFamily="18" charset="0"/>
                </a:rPr>
                <a:t>目标坐标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itchFamily="18" charset="0"/>
                <a:ea typeface="宋体"/>
                <a:cs typeface="Times New Roman" pitchFamily="18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165797" y="5529276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驾驶指令</a:t>
            </a:r>
          </a:p>
        </p:txBody>
      </p:sp>
      <p:sp>
        <p:nvSpPr>
          <p:cNvPr id="17" name="左大括号 16"/>
          <p:cNvSpPr/>
          <p:nvPr/>
        </p:nvSpPr>
        <p:spPr>
          <a:xfrm>
            <a:off x="4120342" y="4743458"/>
            <a:ext cx="402909" cy="2000264"/>
          </a:xfrm>
          <a:prstGeom prst="leftBrac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5166193" y="6172218"/>
            <a:ext cx="3240560" cy="571504"/>
            <a:chOff x="571472" y="2857496"/>
            <a:chExt cx="2311867" cy="781870"/>
          </a:xfrm>
        </p:grpSpPr>
        <p:sp>
          <p:nvSpPr>
            <p:cNvPr id="19" name="燕尾形 18"/>
            <p:cNvSpPr/>
            <p:nvPr/>
          </p:nvSpPr>
          <p:spPr>
            <a:xfrm>
              <a:off x="571472" y="2857496"/>
              <a:ext cx="2311867" cy="781870"/>
            </a:xfrm>
            <a:prstGeom prst="chevron">
              <a:avLst/>
            </a:prstGeom>
            <a:solidFill>
              <a:srgbClr val="FF9900"/>
            </a:solidFill>
            <a:ln w="127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sp>
        <p:sp>
          <p:nvSpPr>
            <p:cNvPr id="20" name="燕尾形 4"/>
            <p:cNvSpPr/>
            <p:nvPr/>
          </p:nvSpPr>
          <p:spPr>
            <a:xfrm>
              <a:off x="830544" y="2857496"/>
              <a:ext cx="1859075" cy="78187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txBody>
            <a:bodyPr spcFirstLastPara="0" vert="horz" wrap="square" lIns="96012" tIns="32004" rIns="32004" bIns="32004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itchFamily="18" charset="0"/>
                  <a:ea typeface="宋体"/>
                  <a:cs typeface="Times New Roman" pitchFamily="18" charset="0"/>
                </a:rPr>
                <a:t>线路坡度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itchFamily="18" charset="0"/>
                <a:ea typeface="宋体"/>
                <a:cs typeface="Times New Roman" pitchFamily="18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140343" y="5457838"/>
            <a:ext cx="3240560" cy="571504"/>
            <a:chOff x="571472" y="2857496"/>
            <a:chExt cx="2311867" cy="781870"/>
          </a:xfrm>
        </p:grpSpPr>
        <p:sp>
          <p:nvSpPr>
            <p:cNvPr id="22" name="燕尾形 13"/>
            <p:cNvSpPr/>
            <p:nvPr/>
          </p:nvSpPr>
          <p:spPr>
            <a:xfrm>
              <a:off x="571472" y="2857496"/>
              <a:ext cx="2311867" cy="781870"/>
            </a:xfrm>
            <a:prstGeom prst="chevron">
              <a:avLst/>
            </a:prstGeom>
            <a:solidFill>
              <a:srgbClr val="5DEA36"/>
            </a:solidFill>
            <a:ln w="127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sp>
        <p:sp>
          <p:nvSpPr>
            <p:cNvPr id="23" name="燕尾形 4"/>
            <p:cNvSpPr/>
            <p:nvPr/>
          </p:nvSpPr>
          <p:spPr>
            <a:xfrm>
              <a:off x="830544" y="2857496"/>
              <a:ext cx="1859075" cy="78187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txBody>
            <a:bodyPr spcFirstLastPara="0" vert="horz" wrap="square" lIns="96012" tIns="32004" rIns="32004" bIns="32004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itchFamily="18" charset="0"/>
                  <a:ea typeface="宋体"/>
                  <a:cs typeface="Times New Roman" pitchFamily="18" charset="0"/>
                </a:rPr>
                <a:t>最大允许线路速度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itchFamily="18" charset="0"/>
                <a:ea typeface="宋体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6" grpId="0"/>
      <p:bldP spid="1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690" y="1171558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）列车自动限速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48442" y="1814500"/>
            <a:ext cx="11287204" cy="120032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 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设备通过此数据计算现有位置的列车允许速度，实际的列车速度和驶过的距离由测速装置连续进行测量。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车载设备列车实际速度与列车允许速度进行比较。</a:t>
            </a:r>
          </a:p>
        </p:txBody>
      </p:sp>
      <p:pic>
        <p:nvPicPr>
          <p:cNvPr id="5" name="图片 2" descr="image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3020" y="3100384"/>
            <a:ext cx="5977762" cy="3879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128" y="1242996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）列车自动限速</a:t>
            </a:r>
          </a:p>
        </p:txBody>
      </p:sp>
      <p:pic>
        <p:nvPicPr>
          <p:cNvPr id="4" name="图片 3" descr="image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7400" y="2457442"/>
            <a:ext cx="6286544" cy="408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组合 4"/>
          <p:cNvGrpSpPr/>
          <p:nvPr/>
        </p:nvGrpSpPr>
        <p:grpSpPr>
          <a:xfrm>
            <a:off x="3120210" y="3609675"/>
            <a:ext cx="803425" cy="1857388"/>
            <a:chOff x="928662" y="2358224"/>
            <a:chExt cx="803425" cy="1857388"/>
          </a:xfrm>
        </p:grpSpPr>
        <p:cxnSp>
          <p:nvCxnSpPr>
            <p:cNvPr id="6" name="直接箭头连接符 5"/>
            <p:cNvCxnSpPr/>
            <p:nvPr/>
          </p:nvCxnSpPr>
          <p:spPr>
            <a:xfrm rot="5400000" flipH="1" flipV="1">
              <a:off x="784992" y="3286124"/>
              <a:ext cx="18573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>
              <a:off x="928662" y="3357562"/>
              <a:ext cx="8034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+mj-ea"/>
                  <a:ea typeface="+mj-ea"/>
                </a:rPr>
                <a:t>接收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91846" y="2608749"/>
            <a:ext cx="1571636" cy="500066"/>
            <a:chOff x="2500298" y="1357298"/>
            <a:chExt cx="1571636" cy="500066"/>
          </a:xfrm>
        </p:grpSpPr>
        <p:cxnSp>
          <p:nvCxnSpPr>
            <p:cNvPr id="9" name="直接箭头连接符 8"/>
            <p:cNvCxnSpPr/>
            <p:nvPr/>
          </p:nvCxnSpPr>
          <p:spPr>
            <a:xfrm>
              <a:off x="2500298" y="1855776"/>
              <a:ext cx="1571636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2571736" y="1357298"/>
              <a:ext cx="14221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+mj-ea"/>
                  <a:ea typeface="+mj-ea"/>
                </a:rPr>
                <a:t>控制指令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620144" y="2680187"/>
            <a:ext cx="857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+mj-ea"/>
                <a:ea typeface="+mj-ea"/>
              </a:rPr>
              <a:t>分析计算</a:t>
            </a:r>
            <a:endParaRPr lang="zh-CN" altLang="en-US" sz="2400" b="1" dirty="0">
              <a:solidFill>
                <a:srgbClr val="333399"/>
              </a:solidFill>
              <a:latin typeface="+mj-ea"/>
              <a:ea typeface="+mj-ea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rot="10800000">
            <a:off x="4406094" y="5537707"/>
            <a:ext cx="1150944" cy="1031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5566" y="1314434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）列车自动限速</a:t>
            </a:r>
          </a:p>
        </p:txBody>
      </p:sp>
      <p:pic>
        <p:nvPicPr>
          <p:cNvPr id="4" name="图片 3" descr="image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7334" y="2386004"/>
            <a:ext cx="6286544" cy="408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组合 4"/>
          <p:cNvGrpSpPr/>
          <p:nvPr/>
        </p:nvGrpSpPr>
        <p:grpSpPr>
          <a:xfrm>
            <a:off x="6477796" y="2394435"/>
            <a:ext cx="2875126" cy="573092"/>
            <a:chOff x="4786314" y="1214422"/>
            <a:chExt cx="2875126" cy="573092"/>
          </a:xfrm>
        </p:grpSpPr>
        <p:cxnSp>
          <p:nvCxnSpPr>
            <p:cNvPr id="6" name="直接箭头连接符 5"/>
            <p:cNvCxnSpPr/>
            <p:nvPr/>
          </p:nvCxnSpPr>
          <p:spPr>
            <a:xfrm>
              <a:off x="4786314" y="1785926"/>
              <a:ext cx="1571636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tailEnd type="arrow"/>
            </a:ln>
            <a:effectLst/>
          </p:spPr>
        </p:cxnSp>
        <p:sp>
          <p:nvSpPr>
            <p:cNvPr id="7" name="矩形 6"/>
            <p:cNvSpPr/>
            <p:nvPr/>
          </p:nvSpPr>
          <p:spPr>
            <a:xfrm>
              <a:off x="6215073" y="1214422"/>
              <a:ext cx="1446367" cy="571504"/>
            </a:xfrm>
            <a:prstGeom prst="rect">
              <a:avLst/>
            </a:prstGeom>
            <a:noFill/>
            <a:ln w="28575" cap="flat" cmpd="sng" algn="ctr">
              <a:solidFill>
                <a:srgbClr val="00B050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477796" y="3108815"/>
            <a:ext cx="2786082" cy="571504"/>
            <a:chOff x="4786314" y="1928802"/>
            <a:chExt cx="2786082" cy="571504"/>
          </a:xfrm>
        </p:grpSpPr>
        <p:cxnSp>
          <p:nvCxnSpPr>
            <p:cNvPr id="9" name="直接箭头连接符 8"/>
            <p:cNvCxnSpPr/>
            <p:nvPr/>
          </p:nvCxnSpPr>
          <p:spPr>
            <a:xfrm>
              <a:off x="4786314" y="1928802"/>
              <a:ext cx="1571636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F40CF4"/>
              </a:solidFill>
              <a:prstDash val="solid"/>
              <a:tailEnd type="arrow"/>
            </a:ln>
            <a:effectLst/>
          </p:spPr>
        </p:cxnSp>
        <p:sp>
          <p:nvSpPr>
            <p:cNvPr id="10" name="矩形 9"/>
            <p:cNvSpPr/>
            <p:nvPr/>
          </p:nvSpPr>
          <p:spPr>
            <a:xfrm>
              <a:off x="6286512" y="1928802"/>
              <a:ext cx="1285884" cy="571504"/>
            </a:xfrm>
            <a:prstGeom prst="rect">
              <a:avLst/>
            </a:prstGeom>
            <a:noFill/>
            <a:ln w="28575" cap="flat" cmpd="sng" algn="ctr">
              <a:solidFill>
                <a:srgbClr val="F40CF4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690787" y="3823195"/>
            <a:ext cx="947888" cy="1643073"/>
            <a:chOff x="1712893" y="2501100"/>
            <a:chExt cx="947888" cy="1643073"/>
          </a:xfrm>
        </p:grpSpPr>
        <p:cxnSp>
          <p:nvCxnSpPr>
            <p:cNvPr id="12" name="直接箭头连接符 11"/>
            <p:cNvCxnSpPr/>
            <p:nvPr/>
          </p:nvCxnSpPr>
          <p:spPr>
            <a:xfrm rot="16200000" flipH="1">
              <a:off x="892150" y="3321843"/>
              <a:ext cx="1643073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1857356" y="3358356"/>
              <a:ext cx="8034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+mj-ea"/>
                  <a:ea typeface="+mj-ea"/>
                </a:rPr>
                <a:t>控制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690" y="1100120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）目标速度和目标距离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28596" y="2000240"/>
            <a:ext cx="11335611" cy="83099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车载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车载设备调用存储器里的信息，决定在列车任何时刻列车的运行速度和可以运行的最远距离，确保在抵达障碍物或限制去之前安全停车。</a:t>
            </a:r>
          </a:p>
        </p:txBody>
      </p:sp>
      <p:pic>
        <p:nvPicPr>
          <p:cNvPr id="5" name="图片 4"/>
          <p:cNvPicPr/>
          <p:nvPr/>
        </p:nvPicPr>
        <p:blipFill>
          <a:blip r:embed="rId2">
            <a:lum bright="-10000" contrast="40000"/>
          </a:blip>
          <a:srcRect/>
          <a:stretch>
            <a:fillRect/>
          </a:stretch>
        </p:blipFill>
        <p:spPr bwMode="auto">
          <a:xfrm rot="-60000">
            <a:off x="1787723" y="3437482"/>
            <a:ext cx="5909388" cy="289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977993" y="3566000"/>
            <a:ext cx="192882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列车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B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的区段标记为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4+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，代表在到达阻碍或限制区之前，前方有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4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个空闲的轨道区段。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690" y="1171558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）测速与测距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34194" y="1814500"/>
            <a:ext cx="82153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确定车辆速度和位置是车载设备关键、重要的功能。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905764" y="2412263"/>
            <a:ext cx="1857388" cy="830997"/>
            <a:chOff x="785786" y="1812185"/>
            <a:chExt cx="1857388" cy="830997"/>
          </a:xfrm>
        </p:grpSpPr>
        <p:sp>
          <p:nvSpPr>
            <p:cNvPr id="6" name="圆角矩形 5"/>
            <p:cNvSpPr/>
            <p:nvPr/>
          </p:nvSpPr>
          <p:spPr>
            <a:xfrm>
              <a:off x="785786" y="1857364"/>
              <a:ext cx="1857388" cy="785818"/>
            </a:xfrm>
            <a:prstGeom prst="round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00100" y="1812185"/>
              <a:ext cx="15001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Times New Roman" pitchFamily="18" charset="0"/>
                </a:rPr>
                <a:t>车载设备</a:t>
              </a:r>
              <a:endPara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Times New Roman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Times New Roman" pitchFamily="18" charset="0"/>
                </a:rPr>
                <a:t>自测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Times New Roman" pitchFamily="18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120474" y="2957508"/>
            <a:ext cx="450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+mj-ea"/>
                <a:ea typeface="+mj-ea"/>
                <a:cs typeface="Times New Roman" pitchFamily="18" charset="0"/>
              </a:rPr>
              <a:t>测速速度控制的依据，该速度值的准确和精度直接影响调速效果。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905764" y="3386136"/>
            <a:ext cx="1857388" cy="785818"/>
            <a:chOff x="785786" y="1857364"/>
            <a:chExt cx="1857388" cy="785818"/>
          </a:xfrm>
        </p:grpSpPr>
        <p:sp>
          <p:nvSpPr>
            <p:cNvPr id="10" name="圆角矩形 9"/>
            <p:cNvSpPr/>
            <p:nvPr/>
          </p:nvSpPr>
          <p:spPr>
            <a:xfrm>
              <a:off x="785786" y="1857364"/>
              <a:ext cx="1857388" cy="785818"/>
            </a:xfrm>
            <a:prstGeom prst="roundRect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00100" y="2000240"/>
              <a:ext cx="14287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Times New Roman" pitchFamily="18" charset="0"/>
                </a:rPr>
                <a:t>系统测量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Times New Roman" pitchFamily="18" charset="0"/>
              </a:endParaRPr>
            </a:p>
          </p:txBody>
        </p:sp>
      </p:grpSp>
      <p:cxnSp>
        <p:nvCxnSpPr>
          <p:cNvPr id="12" name="肘形连接符 11"/>
          <p:cNvCxnSpPr/>
          <p:nvPr/>
        </p:nvCxnSpPr>
        <p:spPr>
          <a:xfrm>
            <a:off x="3763152" y="2814632"/>
            <a:ext cx="1285884" cy="571504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肘形连接符 12"/>
          <p:cNvCxnSpPr/>
          <p:nvPr/>
        </p:nvCxnSpPr>
        <p:spPr>
          <a:xfrm flipV="1">
            <a:off x="3763152" y="3314698"/>
            <a:ext cx="1285884" cy="500067"/>
          </a:xfrm>
          <a:prstGeom prst="bentConnector3">
            <a:avLst>
              <a:gd name="adj1" fmla="val 50000"/>
            </a:avLst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1905764" y="4341089"/>
            <a:ext cx="1857388" cy="785818"/>
            <a:chOff x="785786" y="1857364"/>
            <a:chExt cx="1857388" cy="785818"/>
          </a:xfrm>
        </p:grpSpPr>
        <p:sp>
          <p:nvSpPr>
            <p:cNvPr id="15" name="圆角矩形 14"/>
            <p:cNvSpPr/>
            <p:nvPr/>
          </p:nvSpPr>
          <p:spPr>
            <a:xfrm>
              <a:off x="785786" y="1857364"/>
              <a:ext cx="1857388" cy="785818"/>
            </a:xfrm>
            <a:prstGeom prst="roundRect">
              <a:avLst/>
            </a:prstGeom>
            <a:solidFill>
              <a:srgbClr val="FF00FF"/>
            </a:solidFill>
            <a:ln w="127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28662" y="2000240"/>
              <a:ext cx="16430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400" b="1" kern="0" dirty="0" smtClean="0">
                  <a:solidFill>
                    <a:sysClr val="window" lastClr="FFFFFF"/>
                  </a:solidFill>
                  <a:latin typeface="+mj-ea"/>
                  <a:ea typeface="+mj-ea"/>
                  <a:cs typeface="Times New Roman" pitchFamily="18" charset="0"/>
                </a:rPr>
                <a:t>测速</a:t>
              </a:r>
              <a:r>
                <a:rPr lang="en-US" altLang="zh-CN" sz="2400" b="1" kern="0" dirty="0" smtClean="0">
                  <a:solidFill>
                    <a:sysClr val="window" lastClr="FFFFFF"/>
                  </a:solidFill>
                  <a:latin typeface="+mj-ea"/>
                  <a:ea typeface="+mj-ea"/>
                  <a:cs typeface="Times New Roman" pitchFamily="18" charset="0"/>
                </a:rPr>
                <a:t>+</a:t>
              </a:r>
              <a:r>
                <a:rPr lang="zh-CN" altLang="en-US" sz="2400" b="1" kern="0" dirty="0" smtClean="0">
                  <a:solidFill>
                    <a:sysClr val="window" lastClr="FFFFFF"/>
                  </a:solidFill>
                  <a:latin typeface="+mj-ea"/>
                  <a:ea typeface="+mj-ea"/>
                  <a:cs typeface="Times New Roman" pitchFamily="18" charset="0"/>
                </a:rPr>
                <a:t>轮径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Times New Roman" pitchFamily="18" charset="0"/>
              </a:endParaRPr>
            </a:p>
          </p:txBody>
        </p:sp>
      </p:grpSp>
      <p:cxnSp>
        <p:nvCxnSpPr>
          <p:cNvPr id="17" name="直接箭头连接符 16"/>
          <p:cNvCxnSpPr/>
          <p:nvPr/>
        </p:nvCxnSpPr>
        <p:spPr>
          <a:xfrm flipV="1">
            <a:off x="3834590" y="4698279"/>
            <a:ext cx="1214446" cy="16519"/>
          </a:xfrm>
          <a:prstGeom prst="straightConnector1">
            <a:avLst/>
          </a:prstGeom>
          <a:ln w="2857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20474" y="4496107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ea"/>
                <a:ea typeface="+mj-ea"/>
                <a:cs typeface="Times New Roman" pitchFamily="18" charset="0"/>
              </a:rPr>
              <a:t>实现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+mj-ea"/>
                <a:ea typeface="+mj-ea"/>
                <a:cs typeface="Times New Roman" pitchFamily="18" charset="0"/>
              </a:rPr>
              <a:t>测距功能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+mj-ea"/>
              <a:ea typeface="+mj-ea"/>
              <a:cs typeface="Times New Roman" pitchFamily="18" charset="0"/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477004" y="5600714"/>
            <a:ext cx="109069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距离测量系统记录车轮旋转的次数，考虑运行方向和车轮直径，计算出列车走行的距离。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18" grpId="0"/>
      <p:bldP spid="1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690" y="1242996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）速度限制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34260" y="1885938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①速度限制</a:t>
            </a:r>
          </a:p>
        </p:txBody>
      </p:sp>
      <p:sp>
        <p:nvSpPr>
          <p:cNvPr id="6" name="菱形 5"/>
          <p:cNvSpPr/>
          <p:nvPr/>
        </p:nvSpPr>
        <p:spPr>
          <a:xfrm>
            <a:off x="4406094" y="2990545"/>
            <a:ext cx="3312304" cy="3026552"/>
          </a:xfrm>
          <a:prstGeom prst="diamond">
            <a:avLst/>
          </a:prstGeom>
          <a:solidFill>
            <a:srgbClr val="8064A2">
              <a:tint val="4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grpSp>
        <p:nvGrpSpPr>
          <p:cNvPr id="7" name="组合 6"/>
          <p:cNvGrpSpPr/>
          <p:nvPr/>
        </p:nvGrpSpPr>
        <p:grpSpPr>
          <a:xfrm>
            <a:off x="2905896" y="2704793"/>
            <a:ext cx="3026552" cy="1785950"/>
            <a:chOff x="367220" y="0"/>
            <a:chExt cx="3704752" cy="2295300"/>
          </a:xfrm>
        </p:grpSpPr>
        <p:sp>
          <p:nvSpPr>
            <p:cNvPr id="8" name="圆角矩形 7"/>
            <p:cNvSpPr/>
            <p:nvPr/>
          </p:nvSpPr>
          <p:spPr>
            <a:xfrm>
              <a:off x="367220" y="0"/>
              <a:ext cx="3704752" cy="2295300"/>
            </a:xfrm>
            <a:prstGeom prst="roundRect">
              <a:avLst/>
            </a:prstGeom>
            <a:solidFill>
              <a:srgbClr val="8064A2">
                <a:hueOff val="0"/>
                <a:satOff val="0"/>
                <a:lumOff val="0"/>
                <a:alphaOff val="0"/>
              </a:srgbClr>
            </a:solidFill>
            <a:ln w="381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>
              <a:outerShdw blurRad="38100" dist="25400" dir="5400000" algn="t" rotWithShape="0">
                <a:srgbClr val="000000">
                  <a:alpha val="50000"/>
                </a:srgbClr>
              </a:outerShdw>
            </a:effectLst>
          </p:spPr>
        </p:sp>
        <p:sp>
          <p:nvSpPr>
            <p:cNvPr id="9" name="圆角矩形 5"/>
            <p:cNvSpPr/>
            <p:nvPr/>
          </p:nvSpPr>
          <p:spPr>
            <a:xfrm>
              <a:off x="479267" y="112047"/>
              <a:ext cx="3480658" cy="207120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just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宋体"/>
                  <a:ea typeface="宋体"/>
                  <a:cs typeface="+mn-cs"/>
                </a:rPr>
                <a:t>固定限速：在设计阶段设置的，速度梯降级为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宋体"/>
                  <a:ea typeface="宋体"/>
                  <a:cs typeface="+mn-cs"/>
                </a:rPr>
                <a:t>1km/h</a:t>
              </a: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宋体"/>
                  <a:ea typeface="宋体"/>
                  <a:cs typeface="+mn-cs"/>
                </a:rPr>
                <a:t>。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146762" y="2704793"/>
            <a:ext cx="3143272" cy="1785950"/>
            <a:chOff x="4286273" y="0"/>
            <a:chExt cx="3847627" cy="2295300"/>
          </a:xfrm>
        </p:grpSpPr>
        <p:sp>
          <p:nvSpPr>
            <p:cNvPr id="11" name="圆角矩形 10"/>
            <p:cNvSpPr/>
            <p:nvPr/>
          </p:nvSpPr>
          <p:spPr>
            <a:xfrm>
              <a:off x="4286273" y="0"/>
              <a:ext cx="3847627" cy="2295300"/>
            </a:xfrm>
            <a:prstGeom prst="roundRect">
              <a:avLst/>
            </a:prstGeom>
            <a:solidFill>
              <a:srgbClr val="8064A2">
                <a:hueOff val="-1488257"/>
                <a:satOff val="8966"/>
                <a:lumOff val="719"/>
                <a:alphaOff val="0"/>
              </a:srgbClr>
            </a:solidFill>
            <a:ln w="381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>
              <a:outerShdw blurRad="38100" dist="25400" dir="5400000" algn="t" rotWithShape="0">
                <a:srgbClr val="000000">
                  <a:alpha val="50000"/>
                </a:srgbClr>
              </a:outerShdw>
            </a:effectLst>
          </p:spPr>
        </p:sp>
        <p:sp>
          <p:nvSpPr>
            <p:cNvPr id="12" name="圆角矩形 7"/>
            <p:cNvSpPr/>
            <p:nvPr/>
          </p:nvSpPr>
          <p:spPr>
            <a:xfrm>
              <a:off x="4398320" y="112047"/>
              <a:ext cx="3623533" cy="207120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just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宋体"/>
                  <a:ea typeface="宋体"/>
                  <a:cs typeface="+mn-cs"/>
                </a:rPr>
                <a:t>临时限速：限制速度在某些条件下（施工现场、临时危险点）可以被降级。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905896" y="4633619"/>
            <a:ext cx="3026552" cy="1785950"/>
            <a:chOff x="367220" y="2491045"/>
            <a:chExt cx="3704752" cy="2295300"/>
          </a:xfrm>
        </p:grpSpPr>
        <p:sp>
          <p:nvSpPr>
            <p:cNvPr id="14" name="圆角矩形 13"/>
            <p:cNvSpPr/>
            <p:nvPr/>
          </p:nvSpPr>
          <p:spPr>
            <a:xfrm>
              <a:off x="367220" y="2491045"/>
              <a:ext cx="3704752" cy="2295300"/>
            </a:xfrm>
            <a:prstGeom prst="roundRect">
              <a:avLst/>
            </a:prstGeom>
            <a:solidFill>
              <a:srgbClr val="8064A2">
                <a:hueOff val="-2976513"/>
                <a:satOff val="17933"/>
                <a:lumOff val="1437"/>
                <a:alphaOff val="0"/>
              </a:srgbClr>
            </a:solidFill>
            <a:ln w="381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>
              <a:outerShdw blurRad="38100" dist="25400" dir="5400000" algn="t" rotWithShape="0">
                <a:srgbClr val="000000">
                  <a:alpha val="50000"/>
                </a:srgbClr>
              </a:outerShdw>
            </a:effectLst>
          </p:spPr>
        </p:sp>
        <p:sp>
          <p:nvSpPr>
            <p:cNvPr id="15" name="圆角矩形 9"/>
            <p:cNvSpPr/>
            <p:nvPr/>
          </p:nvSpPr>
          <p:spPr>
            <a:xfrm>
              <a:off x="479267" y="2603092"/>
              <a:ext cx="3480658" cy="207120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just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宋体"/>
                  <a:ea typeface="宋体"/>
                  <a:cs typeface="+mn-cs"/>
                </a:rPr>
                <a:t>区域限速：针对轨道电路内的预定区域设定的限制速度。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146762" y="4633619"/>
            <a:ext cx="3143272" cy="1785950"/>
            <a:chOff x="4286273" y="2491045"/>
            <a:chExt cx="3847627" cy="2295300"/>
          </a:xfrm>
        </p:grpSpPr>
        <p:sp>
          <p:nvSpPr>
            <p:cNvPr id="17" name="圆角矩形 16"/>
            <p:cNvSpPr/>
            <p:nvPr/>
          </p:nvSpPr>
          <p:spPr>
            <a:xfrm>
              <a:off x="4286273" y="2491045"/>
              <a:ext cx="3847627" cy="2295300"/>
            </a:xfrm>
            <a:prstGeom prst="roundRect">
              <a:avLst/>
            </a:prstGeom>
            <a:solidFill>
              <a:srgbClr val="8064A2">
                <a:hueOff val="-4464770"/>
                <a:satOff val="26899"/>
                <a:lumOff val="2156"/>
                <a:alphaOff val="0"/>
              </a:srgbClr>
            </a:solidFill>
            <a:ln w="381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>
              <a:outerShdw blurRad="38100" dist="25400" dir="5400000" algn="t" rotWithShape="0">
                <a:srgbClr val="000000">
                  <a:alpha val="50000"/>
                </a:srgbClr>
              </a:outerShdw>
            </a:effectLst>
          </p:spPr>
        </p:sp>
        <p:sp>
          <p:nvSpPr>
            <p:cNvPr id="18" name="圆角矩形 11"/>
            <p:cNvSpPr/>
            <p:nvPr/>
          </p:nvSpPr>
          <p:spPr>
            <a:xfrm>
              <a:off x="4398320" y="2603092"/>
              <a:ext cx="3623533" cy="207120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just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宋体"/>
                  <a:ea typeface="宋体"/>
                  <a:cs typeface="+mn-cs"/>
                </a:rPr>
                <a:t>闭塞分区限速：对单独的轨道电路设置最大的线路速度和目标速度。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5632" y="1385872"/>
            <a:ext cx="10334697" cy="2214578"/>
            <a:chOff x="-71470" y="1214422"/>
            <a:chExt cx="8858312" cy="2143140"/>
          </a:xfrm>
        </p:grpSpPr>
        <p:sp>
          <p:nvSpPr>
            <p:cNvPr id="3" name="圆角矩形 2"/>
            <p:cNvSpPr/>
            <p:nvPr/>
          </p:nvSpPr>
          <p:spPr>
            <a:xfrm>
              <a:off x="-71470" y="1214422"/>
              <a:ext cx="8572560" cy="2143140"/>
            </a:xfrm>
            <a:prstGeom prst="roundRect">
              <a:avLst/>
            </a:prstGeom>
            <a:gradFill flip="none" rotWithShape="1"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2700000" scaled="0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erpetua"/>
                <a:ea typeface="宋体"/>
                <a:cs typeface="+mn-cs"/>
              </a:endParaRPr>
            </a:p>
          </p:txBody>
        </p:sp>
        <p:sp>
          <p:nvSpPr>
            <p:cNvPr id="4" name="Rectangle 1"/>
            <p:cNvSpPr>
              <a:spLocks noChangeArrowheads="1"/>
            </p:cNvSpPr>
            <p:nvPr/>
          </p:nvSpPr>
          <p:spPr bwMode="auto">
            <a:xfrm>
              <a:off x="500034" y="1285860"/>
              <a:ext cx="8286808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indent="29845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kern="0" dirty="0" smtClean="0">
                  <a:solidFill>
                    <a:sysClr val="window" lastClr="FFFFFF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    ATP</a:t>
              </a:r>
              <a:r>
                <a:rPr lang="zh-CN" altLang="en-US" sz="2400" b="1" kern="0" dirty="0" smtClean="0">
                  <a:solidFill>
                    <a:sysClr val="window" lastClr="FFFFFF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子系统（</a:t>
              </a:r>
              <a:r>
                <a:rPr lang="en-US" altLang="zh-CN" sz="2400" b="1" kern="0" dirty="0" smtClean="0">
                  <a:solidFill>
                    <a:sysClr val="window" lastClr="FFFFFF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The Automatic Train Protect System</a:t>
              </a:r>
              <a:r>
                <a:rPr lang="zh-CN" altLang="en-US" sz="2400" b="1" kern="0" dirty="0" smtClean="0">
                  <a:solidFill>
                    <a:sysClr val="window" lastClr="FFFFFF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）是保证行车安全、防止列车进入前方列车占用区段和防止超速运行的设备。是信号控制系统非常重要的组成部分，它为列车行驶提供安全保障，有效降低列车驾驶员的劳动强度，提高行车作业效率。</a:t>
              </a:r>
            </a:p>
          </p:txBody>
        </p:sp>
      </p:grpSp>
      <p:pic>
        <p:nvPicPr>
          <p:cNvPr id="5" name="Picture 4" descr="d:\360浏览器\360\360se\360se6\User Data\temp\A9u6TofLiz8676.jpg"/>
          <p:cNvPicPr>
            <a:picLocks noChangeAspect="1" noChangeArrowheads="1"/>
          </p:cNvPicPr>
          <p:nvPr/>
        </p:nvPicPr>
        <p:blipFill>
          <a:blip r:embed="rId2"/>
          <a:srcRect b="9999"/>
          <a:stretch>
            <a:fillRect/>
          </a:stretch>
        </p:blipFill>
        <p:spPr bwMode="auto">
          <a:xfrm>
            <a:off x="834194" y="3814764"/>
            <a:ext cx="9992916" cy="2928958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1048508" y="31430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一、概述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690" y="1242996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）速度限制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9880" y="2171690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②速度控制方式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048640" y="3529012"/>
            <a:ext cx="3965871" cy="1571636"/>
            <a:chOff x="1322615" y="2363469"/>
            <a:chExt cx="2967925" cy="1571636"/>
          </a:xfrm>
        </p:grpSpPr>
        <p:sp>
          <p:nvSpPr>
            <p:cNvPr id="7" name="直接连接符 4"/>
            <p:cNvSpPr/>
            <p:nvPr/>
          </p:nvSpPr>
          <p:spPr>
            <a:xfrm>
              <a:off x="2737911" y="2363469"/>
              <a:ext cx="1552629" cy="82800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552629" y="0"/>
                  </a:moveTo>
                  <a:lnTo>
                    <a:pt x="1552629" y="565471"/>
                  </a:lnTo>
                  <a:lnTo>
                    <a:pt x="0" y="565471"/>
                  </a:lnTo>
                  <a:lnTo>
                    <a:pt x="0" y="828006"/>
                  </a:lnTo>
                </a:path>
              </a:pathLst>
            </a:custGeom>
            <a:noFill/>
            <a:ln w="28575"/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8" name="组合 9"/>
            <p:cNvGrpSpPr/>
            <p:nvPr/>
          </p:nvGrpSpPr>
          <p:grpSpPr>
            <a:xfrm>
              <a:off x="1322615" y="3214686"/>
              <a:ext cx="2564031" cy="720419"/>
              <a:chOff x="-172608" y="2321542"/>
              <a:chExt cx="2564031" cy="720419"/>
            </a:xfrm>
          </p:grpSpPr>
          <p:sp>
            <p:nvSpPr>
              <p:cNvPr id="9" name="圆角矩形 8"/>
              <p:cNvSpPr/>
              <p:nvPr/>
            </p:nvSpPr>
            <p:spPr>
              <a:xfrm>
                <a:off x="-103187" y="2321542"/>
                <a:ext cx="2475490" cy="720419"/>
              </a:xfrm>
              <a:prstGeom prst="roundRect">
                <a:avLst>
                  <a:gd name="adj" fmla="val 10000"/>
                </a:avLst>
              </a:prstGeom>
              <a:ln w="28575"/>
            </p:spPr>
            <p:style>
              <a:lnRef idx="2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圆角矩形 10"/>
              <p:cNvSpPr/>
              <p:nvPr/>
            </p:nvSpPr>
            <p:spPr>
              <a:xfrm>
                <a:off x="-172608" y="2321542"/>
                <a:ext cx="2564031" cy="678219"/>
              </a:xfrm>
              <a:prstGeom prst="rect">
                <a:avLst/>
              </a:prstGeom>
              <a:ln w="28575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91440" tIns="91440" rIns="91440" bIns="9144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400" b="1" dirty="0" smtClean="0">
                    <a:solidFill>
                      <a:srgbClr val="333399"/>
                    </a:solidFill>
                    <a:latin typeface="+mj-ea"/>
                    <a:ea typeface="+mj-ea"/>
                  </a:rPr>
                  <a:t>点式叠加方式  </a:t>
                </a: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5514448" y="3529012"/>
            <a:ext cx="3429021" cy="1571636"/>
            <a:chOff x="4290540" y="2363469"/>
            <a:chExt cx="2566163" cy="1571636"/>
          </a:xfrm>
        </p:grpSpPr>
        <p:sp>
          <p:nvSpPr>
            <p:cNvPr id="12" name="直接连接符 3"/>
            <p:cNvSpPr/>
            <p:nvPr/>
          </p:nvSpPr>
          <p:spPr>
            <a:xfrm>
              <a:off x="4290540" y="2363469"/>
              <a:ext cx="1552629" cy="82800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65471"/>
                  </a:lnTo>
                  <a:lnTo>
                    <a:pt x="1552629" y="565471"/>
                  </a:lnTo>
                  <a:lnTo>
                    <a:pt x="1552629" y="828006"/>
                  </a:lnTo>
                </a:path>
              </a:pathLst>
            </a:custGeom>
            <a:noFill/>
            <a:ln w="28575"/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13" name="组合 11"/>
            <p:cNvGrpSpPr/>
            <p:nvPr/>
          </p:nvGrpSpPr>
          <p:grpSpPr>
            <a:xfrm>
              <a:off x="4349723" y="3214686"/>
              <a:ext cx="2506980" cy="720419"/>
              <a:chOff x="2854500" y="2321542"/>
              <a:chExt cx="2506980" cy="720419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2854500" y="2321542"/>
                <a:ext cx="2475489" cy="720419"/>
              </a:xfrm>
              <a:prstGeom prst="roundRect">
                <a:avLst>
                  <a:gd name="adj" fmla="val 10000"/>
                </a:avLst>
              </a:prstGeom>
              <a:ln w="28575"/>
            </p:spPr>
            <p:style>
              <a:lnRef idx="2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5" name="圆角矩形 13"/>
              <p:cNvSpPr/>
              <p:nvPr/>
            </p:nvSpPr>
            <p:spPr>
              <a:xfrm>
                <a:off x="2875599" y="2342642"/>
                <a:ext cx="2485881" cy="678219"/>
              </a:xfrm>
              <a:prstGeom prst="rect">
                <a:avLst/>
              </a:prstGeom>
              <a:ln w="28575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91440" tIns="91440" rIns="91440" bIns="9144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400" b="1" dirty="0" smtClean="0">
                    <a:solidFill>
                      <a:srgbClr val="333399"/>
                    </a:solidFill>
                    <a:latin typeface="+mj-ea"/>
                    <a:ea typeface="+mj-ea"/>
                  </a:rPr>
                  <a:t>速度距离模式曲线方式</a:t>
                </a:r>
              </a:p>
            </p:txBody>
          </p:sp>
        </p:grpSp>
      </p:grpSp>
      <p:grpSp>
        <p:nvGrpSpPr>
          <p:cNvPr id="16" name="组合 7"/>
          <p:cNvGrpSpPr/>
          <p:nvPr/>
        </p:nvGrpSpPr>
        <p:grpSpPr>
          <a:xfrm>
            <a:off x="3871371" y="3107733"/>
            <a:ext cx="3286148" cy="720419"/>
            <a:chOff x="1872456" y="1049046"/>
            <a:chExt cx="2475490" cy="720419"/>
          </a:xfrm>
        </p:grpSpPr>
        <p:sp>
          <p:nvSpPr>
            <p:cNvPr id="17" name="圆角矩形 16"/>
            <p:cNvSpPr/>
            <p:nvPr/>
          </p:nvSpPr>
          <p:spPr>
            <a:xfrm>
              <a:off x="1872456" y="1049046"/>
              <a:ext cx="2475490" cy="720419"/>
            </a:xfrm>
            <a:prstGeom prst="roundRect">
              <a:avLst>
                <a:gd name="adj" fmla="val 10000"/>
              </a:avLst>
            </a:prstGeom>
            <a:ln w="28575"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圆角矩形 7"/>
            <p:cNvSpPr/>
            <p:nvPr/>
          </p:nvSpPr>
          <p:spPr>
            <a:xfrm>
              <a:off x="1893556" y="1070146"/>
              <a:ext cx="2433290" cy="678219"/>
            </a:xfrm>
            <a:prstGeom prst="rect">
              <a:avLst/>
            </a:prstGeom>
            <a:ln w="28575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400" b="1" kern="1200" dirty="0" smtClean="0">
                  <a:solidFill>
                    <a:srgbClr val="333399"/>
                  </a:solidFill>
                  <a:latin typeface="+mj-ea"/>
                  <a:ea typeface="+mj-ea"/>
                </a:rPr>
                <a:t>ATP</a:t>
              </a:r>
              <a:r>
                <a:rPr lang="zh-CN" altLang="en-US" sz="2400" b="1" dirty="0" smtClean="0">
                  <a:solidFill>
                    <a:srgbClr val="333399"/>
                  </a:solidFill>
                  <a:latin typeface="+mj-ea"/>
                  <a:ea typeface="+mj-ea"/>
                </a:rPr>
                <a:t>系统速度控制模式</a:t>
              </a:r>
              <a:endParaRPr lang="zh-CN" altLang="en-US" sz="2400" b="1" kern="1200" dirty="0">
                <a:solidFill>
                  <a:srgbClr val="333399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 descr="image9.jpeg"/>
          <p:cNvPicPr>
            <a:picLocks noChangeAspect="1" noChangeArrowheads="1"/>
          </p:cNvPicPr>
          <p:nvPr/>
        </p:nvPicPr>
        <p:blipFill>
          <a:blip r:embed="rId2" cstate="print"/>
          <a:srcRect t="4233" b="3703"/>
          <a:stretch>
            <a:fillRect/>
          </a:stretch>
        </p:blipFill>
        <p:spPr bwMode="auto">
          <a:xfrm>
            <a:off x="1762888" y="3671888"/>
            <a:ext cx="3929090" cy="2634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Diagram group"/>
          <p:cNvGrpSpPr/>
          <p:nvPr/>
        </p:nvGrpSpPr>
        <p:grpSpPr>
          <a:xfrm>
            <a:off x="1691450" y="1814500"/>
            <a:ext cx="8286808" cy="1864965"/>
            <a:chOff x="460547" y="147935"/>
            <a:chExt cx="3631861" cy="163862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grpSp>
          <p:nvGrpSpPr>
            <p:cNvPr id="6" name="组合 12"/>
            <p:cNvGrpSpPr/>
            <p:nvPr/>
          </p:nvGrpSpPr>
          <p:grpSpPr>
            <a:xfrm>
              <a:off x="460547" y="147935"/>
              <a:ext cx="1690694" cy="1004289"/>
              <a:chOff x="460547" y="147935"/>
              <a:chExt cx="1690694" cy="1004289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10" name="圆角矩形 9"/>
              <p:cNvSpPr/>
              <p:nvPr/>
            </p:nvSpPr>
            <p:spPr>
              <a:xfrm>
                <a:off x="460547" y="147935"/>
                <a:ext cx="1690694" cy="1004289"/>
              </a:xfrm>
              <a:prstGeom prst="roundRect">
                <a:avLst>
                  <a:gd name="adj" fmla="val 10000"/>
                </a:avLst>
              </a:prstGeom>
              <a:solidFill>
                <a:srgbClr val="00B050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  <a:sp3d>
                <a:bevelT w="190500" h="38100"/>
              </a:sp3d>
            </p:spPr>
          </p:sp>
          <p:sp>
            <p:nvSpPr>
              <p:cNvPr id="11" name="圆角矩形 4"/>
              <p:cNvSpPr/>
              <p:nvPr/>
            </p:nvSpPr>
            <p:spPr>
              <a:xfrm>
                <a:off x="491856" y="147935"/>
                <a:ext cx="1534148" cy="627681"/>
              </a:xfrm>
              <a:prstGeom prst="rect">
                <a:avLst/>
              </a:prstGeom>
              <a:noFill/>
              <a:ln>
                <a:noFill/>
              </a:ln>
              <a:effectLst/>
              <a:sp3d/>
            </p:spPr>
            <p:txBody>
              <a:bodyPr spcFirstLastPara="0" vert="horz" wrap="square" lIns="170688" tIns="170688" rIns="170688" bIns="91440" numCol="1" spcCol="1270" anchor="t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Perpetua"/>
                    <a:ea typeface="宋体"/>
                    <a:cs typeface="+mn-cs"/>
                  </a:rPr>
                  <a:t>点式叠加方式</a:t>
                </a:r>
                <a:endPara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Perpetua"/>
                  <a:ea typeface="宋体"/>
                  <a:cs typeface="+mn-cs"/>
                </a:endParaRPr>
              </a:p>
            </p:txBody>
          </p:sp>
        </p:grpSp>
        <p:grpSp>
          <p:nvGrpSpPr>
            <p:cNvPr id="7" name="组合 13"/>
            <p:cNvGrpSpPr/>
            <p:nvPr/>
          </p:nvGrpSpPr>
          <p:grpSpPr>
            <a:xfrm>
              <a:off x="636780" y="500078"/>
              <a:ext cx="3455628" cy="1286484"/>
              <a:chOff x="636780" y="500078"/>
              <a:chExt cx="3455628" cy="1286484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8" name="圆角矩形 7"/>
              <p:cNvSpPr/>
              <p:nvPr/>
            </p:nvSpPr>
            <p:spPr>
              <a:xfrm>
                <a:off x="636780" y="500078"/>
                <a:ext cx="3455628" cy="1091523"/>
              </a:xfrm>
              <a:prstGeom prst="roundRect">
                <a:avLst>
                  <a:gd name="adj" fmla="val 10000"/>
                </a:avLst>
              </a:prstGeom>
              <a:solidFill>
                <a:sysClr val="window" lastClr="FFFFFF">
                  <a:alpha val="90000"/>
                  <a:hueOff val="0"/>
                  <a:satOff val="0"/>
                  <a:lumOff val="0"/>
                  <a:alphaOff val="0"/>
                </a:sysClr>
              </a:solidFill>
              <a:ln w="12700" cap="flat" cmpd="sng" algn="ctr">
                <a:solidFill>
                  <a:srgbClr val="92D050"/>
                </a:solidFill>
                <a:prstDash val="solid"/>
              </a:ln>
              <a:effectLst/>
              <a:sp3d>
                <a:bevelT w="190500" h="38100"/>
              </a:sp3d>
            </p:spPr>
          </p:sp>
          <p:sp>
            <p:nvSpPr>
              <p:cNvPr id="9" name="圆角矩形 6"/>
              <p:cNvSpPr/>
              <p:nvPr/>
            </p:nvSpPr>
            <p:spPr>
              <a:xfrm>
                <a:off x="711020" y="650080"/>
                <a:ext cx="3283491" cy="1136482"/>
              </a:xfrm>
              <a:prstGeom prst="rect">
                <a:avLst/>
              </a:prstGeom>
              <a:noFill/>
              <a:ln>
                <a:noFill/>
              </a:ln>
              <a:effectLst/>
              <a:sp3d/>
            </p:spPr>
            <p:txBody>
              <a:bodyPr spcFirstLastPara="0" vert="horz" wrap="square" lIns="170688" tIns="170688" rIns="170688" bIns="170688" numCol="1" spcCol="1270" anchor="t" anchorCtr="0">
                <a:noAutofit/>
              </a:bodyPr>
              <a:lstStyle/>
              <a:p>
                <a:pPr marL="228600" marR="0" lvl="1" indent="-228600" algn="just" defTabSz="10668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Times New Roman" pitchFamily="18" charset="0"/>
                    <a:ea typeface="宋体"/>
                    <a:cs typeface="Times New Roman" pitchFamily="18" charset="0"/>
                  </a:rPr>
                  <a:t>列车自动防护系统以点式叠加方式控制列车运行速度，其速度距离曲线呈阶梯状，称为阶梯曲线</a:t>
                </a:r>
                <a:r>
                  <a:rPr lang="zh-CN" altLang="en-US" sz="2400" b="1" kern="0" dirty="0" smtClean="0">
                    <a:solidFill>
                      <a:srgbClr val="333399"/>
                    </a:solidFill>
                    <a:latin typeface="Times New Roman" pitchFamily="18" charset="0"/>
                    <a:ea typeface="宋体"/>
                    <a:cs typeface="Times New Roman" pitchFamily="18" charset="0"/>
                  </a:rPr>
                  <a:t>。</a:t>
                </a:r>
                <a:endPara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Times New Roman" pitchFamily="18" charset="0"/>
                  <a:ea typeface="宋体"/>
                  <a:cs typeface="Times New Roman" pitchFamily="18" charset="0"/>
                </a:endParaRPr>
              </a:p>
            </p:txBody>
          </p:sp>
        </p:grpSp>
      </p:grpSp>
      <p:sp>
        <p:nvSpPr>
          <p:cNvPr id="12" name="矩形 11"/>
          <p:cNvSpPr/>
          <p:nvPr/>
        </p:nvSpPr>
        <p:spPr>
          <a:xfrm>
            <a:off x="5834854" y="4550547"/>
            <a:ext cx="392909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333399"/>
                </a:solidFill>
                <a:latin typeface="+mj-ea"/>
                <a:ea typeface="+mj-ea"/>
              </a:rPr>
              <a:t>图中横坐标表示距离值，纵坐标表示列车运行速度值。   </a:t>
            </a:r>
            <a:endParaRPr lang="zh-CN" altLang="en-US" sz="2400" b="1" dirty="0">
              <a:solidFill>
                <a:srgbClr val="333399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 descr="image9.jpeg"/>
          <p:cNvPicPr>
            <a:picLocks noChangeAspect="1" noChangeArrowheads="1"/>
          </p:cNvPicPr>
          <p:nvPr/>
        </p:nvPicPr>
        <p:blipFill>
          <a:blip r:embed="rId2" cstate="print"/>
          <a:srcRect t="4233" b="3703"/>
          <a:stretch>
            <a:fillRect/>
          </a:stretch>
        </p:blipFill>
        <p:spPr bwMode="auto">
          <a:xfrm>
            <a:off x="1756622" y="3028946"/>
            <a:ext cx="500692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619880" y="1457310"/>
            <a:ext cx="10572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列车从某点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处以不超过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S1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的速度值运行，在运行到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D1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点时，对列车施加一定的制动力，使列车允许运行的最大速度值从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S1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速度值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降为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S2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速度值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；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06292" y="2957508"/>
            <a:ext cx="52864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列车从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D1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点运行到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D2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点处，在这一区间，列车运行的最大允许速度值为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S2;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在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D2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点，再次对列车施加制动力，使列车减速运行，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速度为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S3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。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262954" y="4027490"/>
            <a:ext cx="1214446" cy="1588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8" name="直接连接符 7"/>
          <p:cNvCxnSpPr/>
          <p:nvPr/>
        </p:nvCxnSpPr>
        <p:spPr>
          <a:xfrm>
            <a:off x="3405962" y="4600582"/>
            <a:ext cx="1214446" cy="1588"/>
          </a:xfrm>
          <a:prstGeom prst="line">
            <a:avLst/>
          </a:prstGeom>
          <a:noFill/>
          <a:ln w="38100" cap="flat" cmpd="sng" algn="ctr">
            <a:solidFill>
              <a:srgbClr val="F40CF4"/>
            </a:solidFill>
            <a:prstDash val="solid"/>
          </a:ln>
          <a:effectLst/>
        </p:spPr>
      </p:cxnSp>
      <p:cxnSp>
        <p:nvCxnSpPr>
          <p:cNvPr id="9" name="直接连接符 8"/>
          <p:cNvCxnSpPr/>
          <p:nvPr/>
        </p:nvCxnSpPr>
        <p:spPr>
          <a:xfrm>
            <a:off x="4548970" y="5029210"/>
            <a:ext cx="1214446" cy="1588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334260" y="1171558"/>
          <a:ext cx="7770813" cy="4500562"/>
        </p:xfrm>
        <a:graphic>
          <a:graphicData uri="http://schemas.openxmlformats.org/presentationml/2006/ole">
            <p:oleObj spid="_x0000_s1026" name="Visio" r:id="rId3" imgW="4317873" imgH="2492883" progId="">
              <p:embed/>
            </p:oleObj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00166" y="5929330"/>
            <a:ext cx="59293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952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最大安全制动距离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S=(S1+S2+S3+S4)*N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48838" y="2243128"/>
            <a:ext cx="59293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952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最大安全制动距离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S=(S1+S2+S3+S4)*N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262954" y="5529276"/>
            <a:ext cx="8286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9527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S1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—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车载设备接收地面列控信号相应过程中列车走行距离；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262954" y="5957904"/>
            <a:ext cx="8286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9527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S2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—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列车制动设备响应应过程中，列车走行距离；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62954" y="6353495"/>
            <a:ext cx="8286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9527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00B05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S3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—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列车制动距离（含空走行和有效走行）；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71472" y="2214554"/>
            <a:ext cx="571504" cy="1588"/>
            <a:chOff x="571472" y="2071678"/>
            <a:chExt cx="571504" cy="1588"/>
          </a:xfrm>
        </p:grpSpPr>
        <p:cxnSp>
          <p:nvCxnSpPr>
            <p:cNvPr id="9" name="直接箭头连接符 8"/>
            <p:cNvCxnSpPr/>
            <p:nvPr/>
          </p:nvCxnSpPr>
          <p:spPr>
            <a:xfrm>
              <a:off x="571472" y="2071678"/>
              <a:ext cx="571504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 rot="10800000">
              <a:off x="571472" y="2071678"/>
              <a:ext cx="500066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1142976" y="2214554"/>
            <a:ext cx="571504" cy="1588"/>
            <a:chOff x="571472" y="2071678"/>
            <a:chExt cx="571504" cy="1588"/>
          </a:xfrm>
        </p:grpSpPr>
        <p:cxnSp>
          <p:nvCxnSpPr>
            <p:cNvPr id="12" name="直接箭头连接符 11"/>
            <p:cNvCxnSpPr/>
            <p:nvPr/>
          </p:nvCxnSpPr>
          <p:spPr>
            <a:xfrm>
              <a:off x="571472" y="2071678"/>
              <a:ext cx="571504" cy="1588"/>
            </a:xfrm>
            <a:prstGeom prst="straightConnector1">
              <a:avLst/>
            </a:prstGeom>
            <a:ln w="28575">
              <a:solidFill>
                <a:srgbClr val="0099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/>
            <p:nvPr/>
          </p:nvCxnSpPr>
          <p:spPr>
            <a:xfrm rot="10800000">
              <a:off x="571472" y="2071678"/>
              <a:ext cx="500066" cy="1588"/>
            </a:xfrm>
            <a:prstGeom prst="straightConnector1">
              <a:avLst/>
            </a:prstGeom>
            <a:ln w="28575">
              <a:solidFill>
                <a:srgbClr val="0099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14313" y="1357313"/>
          <a:ext cx="6415087" cy="3714750"/>
        </p:xfrm>
        <a:graphic>
          <a:graphicData uri="http://schemas.openxmlformats.org/presentationml/2006/ole">
            <p:oleObj spid="_x0000_s2050" name="Visio" r:id="rId3" imgW="4317873" imgH="249288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334291" y="1214438"/>
          <a:ext cx="8358187" cy="4286250"/>
        </p:xfrm>
        <a:graphic>
          <a:graphicData uri="http://schemas.openxmlformats.org/presentationml/2006/ole">
            <p:oleObj spid="_x0000_s3074" name="Visio" r:id="rId3" imgW="4317873" imgH="2492883" progId="">
              <p:embed/>
            </p:oleObj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048904" y="1785939"/>
            <a:ext cx="59293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952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最大安全制动距离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S=(S1+S2+S3+S4)*N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477136" y="5467665"/>
            <a:ext cx="8286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9527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F40CF4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S4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—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安全防护距离；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477136" y="5896293"/>
            <a:ext cx="8286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9527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00B0F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—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列车制动所需阶梯数（分区数）；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405962" y="2071691"/>
            <a:ext cx="285752" cy="1588"/>
            <a:chOff x="1785918" y="2071678"/>
            <a:chExt cx="285752" cy="1588"/>
          </a:xfrm>
        </p:grpSpPr>
        <p:cxnSp>
          <p:nvCxnSpPr>
            <p:cNvPr id="8" name="直接箭头连接符 7"/>
            <p:cNvCxnSpPr/>
            <p:nvPr/>
          </p:nvCxnSpPr>
          <p:spPr>
            <a:xfrm>
              <a:off x="1857356" y="2071678"/>
              <a:ext cx="214314" cy="1588"/>
            </a:xfrm>
            <a:prstGeom prst="straightConnector1">
              <a:avLst/>
            </a:prstGeom>
            <a:ln w="28575">
              <a:solidFill>
                <a:srgbClr val="F40CF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/>
            <p:cNvCxnSpPr/>
            <p:nvPr/>
          </p:nvCxnSpPr>
          <p:spPr>
            <a:xfrm rot="10800000">
              <a:off x="1785918" y="2071678"/>
              <a:ext cx="285752" cy="1588"/>
            </a:xfrm>
            <a:prstGeom prst="straightConnector1">
              <a:avLst/>
            </a:prstGeom>
            <a:ln w="28575">
              <a:solidFill>
                <a:srgbClr val="F40CF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1799681" y="2000253"/>
            <a:ext cx="2302025" cy="461665"/>
            <a:chOff x="679703" y="1857364"/>
            <a:chExt cx="2302025" cy="461665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679703" y="2307973"/>
              <a:ext cx="1861683" cy="1832"/>
            </a:xfrm>
            <a:prstGeom prst="line">
              <a:avLst/>
            </a:prstGeom>
            <a:ln w="28575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643174" y="1857364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00B0F0"/>
                  </a:solidFill>
                  <a:latin typeface="+mn-ea"/>
                </a:rPr>
                <a:t>1</a:t>
              </a:r>
              <a:endParaRPr lang="zh-CN" altLang="en-US" sz="2400" dirty="0">
                <a:solidFill>
                  <a:srgbClr val="00B0F0"/>
                </a:solidFill>
                <a:latin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799681" y="2643195"/>
            <a:ext cx="3159281" cy="468927"/>
            <a:chOff x="679703" y="2500306"/>
            <a:chExt cx="3159281" cy="468927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79703" y="2967401"/>
              <a:ext cx="2792525" cy="1832"/>
            </a:xfrm>
            <a:prstGeom prst="line">
              <a:avLst/>
            </a:prstGeom>
            <a:ln w="28575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500430" y="250030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00B0F0"/>
                  </a:solidFill>
                  <a:latin typeface="+mn-ea"/>
                </a:rPr>
                <a:t>2</a:t>
              </a:r>
              <a:endParaRPr lang="zh-CN" altLang="en-US" sz="2400" dirty="0">
                <a:solidFill>
                  <a:srgbClr val="00B0F0"/>
                </a:solidFill>
                <a:latin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799681" y="3214699"/>
            <a:ext cx="4230851" cy="474422"/>
            <a:chOff x="679703" y="3071810"/>
            <a:chExt cx="4230851" cy="474422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679703" y="3544400"/>
              <a:ext cx="3909535" cy="1832"/>
            </a:xfrm>
            <a:prstGeom prst="line">
              <a:avLst/>
            </a:prstGeom>
            <a:ln w="28575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572000" y="3071810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00B0F0"/>
                  </a:solidFill>
                  <a:latin typeface="+mn-ea"/>
                </a:rPr>
                <a:t>3</a:t>
              </a:r>
              <a:endParaRPr lang="zh-CN" altLang="en-US" sz="2400" dirty="0">
                <a:solidFill>
                  <a:srgbClr val="00B0F0"/>
                </a:solidFill>
                <a:latin typeface="+mn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799681" y="3857641"/>
            <a:ext cx="5230983" cy="490908"/>
            <a:chOff x="679703" y="3714752"/>
            <a:chExt cx="5230983" cy="490908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679703" y="4203828"/>
              <a:ext cx="4933461" cy="1832"/>
            </a:xfrm>
            <a:prstGeom prst="line">
              <a:avLst/>
            </a:prstGeom>
            <a:ln w="28575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572132" y="3714752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00B0F0"/>
                  </a:solidFill>
                  <a:latin typeface="+mn-ea"/>
                </a:rPr>
                <a:t>4</a:t>
              </a:r>
              <a:endParaRPr lang="zh-CN" altLang="en-US" sz="2400" dirty="0">
                <a:solidFill>
                  <a:srgbClr val="00B0F0"/>
                </a:solidFill>
                <a:latin typeface="+mn-ea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763680" y="442914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00B0F0"/>
                </a:solidFill>
                <a:latin typeface="+mn-ea"/>
              </a:rPr>
              <a:t>5</a:t>
            </a:r>
            <a:endParaRPr lang="zh-CN" altLang="en-US" sz="2400" dirty="0">
              <a:solidFill>
                <a:srgbClr val="00B0F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Diagram group"/>
          <p:cNvGrpSpPr/>
          <p:nvPr/>
        </p:nvGrpSpPr>
        <p:grpSpPr>
          <a:xfrm>
            <a:off x="1048508" y="1242996"/>
            <a:ext cx="8286808" cy="2000264"/>
            <a:chOff x="460547" y="147935"/>
            <a:chExt cx="3631861" cy="1757506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grpSp>
          <p:nvGrpSpPr>
            <p:cNvPr id="4" name="组合 12"/>
            <p:cNvGrpSpPr/>
            <p:nvPr/>
          </p:nvGrpSpPr>
          <p:grpSpPr>
            <a:xfrm>
              <a:off x="460547" y="147935"/>
              <a:ext cx="1690694" cy="1004289"/>
              <a:chOff x="460547" y="147935"/>
              <a:chExt cx="1690694" cy="1004289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8" name="圆角矩形 7"/>
              <p:cNvSpPr/>
              <p:nvPr/>
            </p:nvSpPr>
            <p:spPr>
              <a:xfrm>
                <a:off x="460547" y="147935"/>
                <a:ext cx="1690694" cy="1004289"/>
              </a:xfrm>
              <a:prstGeom prst="roundRect">
                <a:avLst>
                  <a:gd name="adj" fmla="val 10000"/>
                </a:avLst>
              </a:prstGeom>
              <a:solidFill>
                <a:srgbClr val="FF9900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  <a:sp3d>
                <a:bevelT w="190500" h="38100"/>
              </a:sp3d>
            </p:spPr>
          </p:sp>
          <p:sp>
            <p:nvSpPr>
              <p:cNvPr id="9" name="圆角矩形 4"/>
              <p:cNvSpPr/>
              <p:nvPr/>
            </p:nvSpPr>
            <p:spPr>
              <a:xfrm>
                <a:off x="491856" y="147935"/>
                <a:ext cx="1534148" cy="627681"/>
              </a:xfrm>
              <a:prstGeom prst="rect">
                <a:avLst/>
              </a:prstGeom>
              <a:noFill/>
              <a:ln>
                <a:noFill/>
              </a:ln>
              <a:effectLst/>
              <a:sp3d/>
            </p:spPr>
            <p:txBody>
              <a:bodyPr spcFirstLastPara="0" vert="horz" wrap="square" lIns="170688" tIns="170688" rIns="170688" bIns="91440" numCol="1" spcCol="1270" anchor="t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Perpetua"/>
                    <a:ea typeface="宋体"/>
                    <a:cs typeface="+mn-cs"/>
                  </a:rPr>
                  <a:t>速度距离模式曲线</a:t>
                </a:r>
                <a:endPara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Perpetua"/>
                  <a:ea typeface="宋体"/>
                  <a:cs typeface="+mn-cs"/>
                </a:endParaRPr>
              </a:p>
            </p:txBody>
          </p:sp>
        </p:grpSp>
        <p:grpSp>
          <p:nvGrpSpPr>
            <p:cNvPr id="5" name="组合 13"/>
            <p:cNvGrpSpPr/>
            <p:nvPr/>
          </p:nvGrpSpPr>
          <p:grpSpPr>
            <a:xfrm>
              <a:off x="636780" y="500078"/>
              <a:ext cx="3455628" cy="1405363"/>
              <a:chOff x="636780" y="500078"/>
              <a:chExt cx="3455628" cy="1405363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6" name="圆角矩形 5"/>
              <p:cNvSpPr/>
              <p:nvPr/>
            </p:nvSpPr>
            <p:spPr>
              <a:xfrm>
                <a:off x="636780" y="500078"/>
                <a:ext cx="3455628" cy="1405363"/>
              </a:xfrm>
              <a:prstGeom prst="roundRect">
                <a:avLst>
                  <a:gd name="adj" fmla="val 10000"/>
                </a:avLst>
              </a:prstGeom>
              <a:solidFill>
                <a:sysClr val="window" lastClr="FFFFFF">
                  <a:alpha val="90000"/>
                  <a:hueOff val="0"/>
                  <a:satOff val="0"/>
                  <a:lumOff val="0"/>
                  <a:alphaOff val="0"/>
                </a:sysClr>
              </a:solidFill>
              <a:ln w="12700" cap="flat" cmpd="sng" algn="ctr">
                <a:solidFill>
                  <a:srgbClr val="FFC000"/>
                </a:solidFill>
                <a:prstDash val="solid"/>
              </a:ln>
              <a:effectLst/>
              <a:sp3d>
                <a:bevelT w="190500" h="38100"/>
              </a:sp3d>
            </p:spPr>
          </p:sp>
          <p:sp>
            <p:nvSpPr>
              <p:cNvPr id="7" name="圆角矩形 6"/>
              <p:cNvSpPr/>
              <p:nvPr/>
            </p:nvSpPr>
            <p:spPr>
              <a:xfrm>
                <a:off x="711020" y="650080"/>
                <a:ext cx="3283491" cy="1136482"/>
              </a:xfrm>
              <a:prstGeom prst="rect">
                <a:avLst/>
              </a:prstGeom>
              <a:noFill/>
              <a:ln>
                <a:noFill/>
              </a:ln>
              <a:effectLst/>
              <a:sp3d/>
            </p:spPr>
            <p:txBody>
              <a:bodyPr spcFirstLastPara="0" vert="horz" wrap="square" lIns="170688" tIns="170688" rIns="170688" bIns="170688" numCol="1" spcCol="1270" anchor="t" anchorCtr="0">
                <a:noAutofit/>
              </a:bodyPr>
              <a:lstStyle/>
              <a:p>
                <a:pPr marL="228600" marR="0" lvl="1" indent="-228600" algn="just" defTabSz="10668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Times New Roman" pitchFamily="18" charset="0"/>
                    <a:ea typeface="宋体"/>
                    <a:cs typeface="Times New Roman" pitchFamily="18" charset="0"/>
                  </a:rPr>
                  <a:t>列车受到制动力的作用，使列车减速运行，速度一距离图形曲线形状是连续平滑的曲线，这种列车速度控制方式称为速度距离模式曲线方式。</a:t>
                </a:r>
              </a:p>
            </p:txBody>
          </p:sp>
        </p:grpSp>
      </p:grpSp>
      <p:pic>
        <p:nvPicPr>
          <p:cNvPr id="10" name="图片 5" descr="image10.jpeg"/>
          <p:cNvPicPr>
            <a:picLocks noChangeAspect="1" noChangeArrowheads="1"/>
          </p:cNvPicPr>
          <p:nvPr/>
        </p:nvPicPr>
        <p:blipFill>
          <a:blip r:embed="rId2" cstate="print"/>
          <a:srcRect l="3993" t="5208" r="3819" b="4948"/>
          <a:stretch>
            <a:fillRect/>
          </a:stretch>
        </p:blipFill>
        <p:spPr bwMode="auto">
          <a:xfrm>
            <a:off x="1548574" y="3600450"/>
            <a:ext cx="3746257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5977730" y="4457706"/>
            <a:ext cx="3357586" cy="1396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333399"/>
                </a:solidFill>
                <a:latin typeface="+mj-ea"/>
                <a:ea typeface="+mj-ea"/>
              </a:rPr>
              <a:t>图中横坐标表示距离值，纵坐标表示列车运行速度值。   </a:t>
            </a:r>
            <a:endParaRPr lang="zh-CN" altLang="en-US" sz="2400" b="1" dirty="0">
              <a:solidFill>
                <a:srgbClr val="333399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20012" y="2886070"/>
            <a:ext cx="4643470" cy="3000396"/>
            <a:chOff x="357158" y="3929066"/>
            <a:chExt cx="4186993" cy="2714644"/>
          </a:xfrm>
        </p:grpSpPr>
        <p:pic>
          <p:nvPicPr>
            <p:cNvPr id="4" name="图片 5" descr="image10.jpeg"/>
            <p:cNvPicPr>
              <a:picLocks noChangeAspect="1" noChangeArrowheads="1"/>
            </p:cNvPicPr>
            <p:nvPr/>
          </p:nvPicPr>
          <p:blipFill>
            <a:blip r:embed="rId2" cstate="print"/>
            <a:srcRect l="3993" t="5208" r="3819" b="4948"/>
            <a:stretch>
              <a:fillRect/>
            </a:stretch>
          </p:blipFill>
          <p:spPr bwMode="auto">
            <a:xfrm>
              <a:off x="357158" y="3929066"/>
              <a:ext cx="4186993" cy="2714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组合 17"/>
            <p:cNvGrpSpPr/>
            <p:nvPr/>
          </p:nvGrpSpPr>
          <p:grpSpPr>
            <a:xfrm>
              <a:off x="857224" y="4572008"/>
              <a:ext cx="1072364" cy="1643868"/>
              <a:chOff x="857224" y="4572008"/>
              <a:chExt cx="1072364" cy="1643868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857224" y="4572008"/>
                <a:ext cx="1071570" cy="1588"/>
              </a:xfrm>
              <a:prstGeom prst="lin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ysDash"/>
              </a:ln>
              <a:effectLst/>
            </p:spPr>
          </p:cxnSp>
          <p:cxnSp>
            <p:nvCxnSpPr>
              <p:cNvPr id="10" name="直接连接符 9"/>
              <p:cNvCxnSpPr/>
              <p:nvPr/>
            </p:nvCxnSpPr>
            <p:spPr>
              <a:xfrm rot="5400000">
                <a:off x="1107257" y="5393545"/>
                <a:ext cx="1643074" cy="1588"/>
              </a:xfrm>
              <a:prstGeom prst="lin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ysDash"/>
              </a:ln>
              <a:effectLst/>
            </p:spPr>
          </p:cxnSp>
        </p:grpSp>
        <p:grpSp>
          <p:nvGrpSpPr>
            <p:cNvPr id="6" name="组合 18"/>
            <p:cNvGrpSpPr/>
            <p:nvPr/>
          </p:nvGrpSpPr>
          <p:grpSpPr>
            <a:xfrm>
              <a:off x="857224" y="5643578"/>
              <a:ext cx="2858314" cy="572298"/>
              <a:chOff x="857224" y="5643578"/>
              <a:chExt cx="2858314" cy="572298"/>
            </a:xfrm>
          </p:grpSpPr>
          <p:cxnSp>
            <p:nvCxnSpPr>
              <p:cNvPr id="7" name="直接连接符 6"/>
              <p:cNvCxnSpPr/>
              <p:nvPr/>
            </p:nvCxnSpPr>
            <p:spPr>
              <a:xfrm>
                <a:off x="857224" y="5643578"/>
                <a:ext cx="2786082" cy="1588"/>
              </a:xfrm>
              <a:prstGeom prst="line">
                <a:avLst/>
              </a:prstGeom>
              <a:noFill/>
              <a:ln w="28575" cap="flat" cmpd="sng" algn="ctr">
                <a:solidFill>
                  <a:srgbClr val="009900"/>
                </a:solidFill>
                <a:prstDash val="sysDash"/>
              </a:ln>
              <a:effectLst/>
            </p:spPr>
          </p:cxnSp>
          <p:cxnSp>
            <p:nvCxnSpPr>
              <p:cNvPr id="8" name="直接连接符 7"/>
              <p:cNvCxnSpPr/>
              <p:nvPr/>
            </p:nvCxnSpPr>
            <p:spPr>
              <a:xfrm rot="5400000">
                <a:off x="3464711" y="5965049"/>
                <a:ext cx="500066" cy="1588"/>
              </a:xfrm>
              <a:prstGeom prst="line">
                <a:avLst/>
              </a:prstGeom>
              <a:noFill/>
              <a:ln w="28575" cap="flat" cmpd="sng" algn="ctr">
                <a:solidFill>
                  <a:srgbClr val="009900"/>
                </a:solidFill>
                <a:prstDash val="sysDash"/>
              </a:ln>
              <a:effectLst/>
            </p:spPr>
          </p:cxnSp>
        </p:grpSp>
      </p:grpSp>
      <p:sp>
        <p:nvSpPr>
          <p:cNvPr id="11" name="矩形 10"/>
          <p:cNvSpPr/>
          <p:nvPr/>
        </p:nvSpPr>
        <p:spPr>
          <a:xfrm>
            <a:off x="6906424" y="3886202"/>
            <a:ext cx="3857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模式曲线上的每一点代表列车行驶到某一位置时，应达到的速度值。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691318" y="1171558"/>
            <a:ext cx="1093001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 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系统根据运营计划，使列车从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O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点减速运行到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D2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点。根据各种数据，计算出各处所需的运行速度，并向列车的牵引和制动系统发出指令，控制列车按照速度距离模式曲线所绘制的速度值平滑稳定地运行。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5" descr="image10.jpeg"/>
          <p:cNvPicPr>
            <a:picLocks noChangeAspect="1" noChangeArrowheads="1"/>
          </p:cNvPicPr>
          <p:nvPr/>
        </p:nvPicPr>
        <p:blipFill>
          <a:blip r:embed="rId2" cstate="print"/>
          <a:srcRect l="3993" t="5208" r="3819" b="4948"/>
          <a:stretch>
            <a:fillRect/>
          </a:stretch>
        </p:blipFill>
        <p:spPr bwMode="auto">
          <a:xfrm>
            <a:off x="1571604" y="2071678"/>
            <a:ext cx="6215106" cy="3793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弧形 3"/>
          <p:cNvSpPr/>
          <p:nvPr/>
        </p:nvSpPr>
        <p:spPr>
          <a:xfrm rot="1103986">
            <a:off x="1240923" y="3407314"/>
            <a:ext cx="5427010" cy="2404887"/>
          </a:xfrm>
          <a:prstGeom prst="arc">
            <a:avLst>
              <a:gd name="adj1" fmla="val 12084126"/>
              <a:gd name="adj2" fmla="val 21492278"/>
            </a:avLst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052513" y="1000125"/>
          <a:ext cx="6877050" cy="4786313"/>
        </p:xfrm>
        <a:graphic>
          <a:graphicData uri="http://schemas.openxmlformats.org/presentationml/2006/ole">
            <p:oleObj spid="_x0000_s4098" name="Visio" r:id="rId3" imgW="4002405" imgH="2783205" progId="">
              <p:embed/>
            </p:oleObj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00166" y="5929330"/>
            <a:ext cx="59293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952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最大安全制动距离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S=S1+S2+S3+S4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一、概述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9"/>
          <p:cNvGrpSpPr/>
          <p:nvPr/>
        </p:nvGrpSpPr>
        <p:grpSpPr>
          <a:xfrm>
            <a:off x="1405698" y="1528748"/>
            <a:ext cx="9644130" cy="2071702"/>
            <a:chOff x="500034" y="1857363"/>
            <a:chExt cx="8215370" cy="1968119"/>
          </a:xfrm>
        </p:grpSpPr>
        <p:sp>
          <p:nvSpPr>
            <p:cNvPr id="4" name="圆角矩形 3"/>
            <p:cNvSpPr/>
            <p:nvPr/>
          </p:nvSpPr>
          <p:spPr>
            <a:xfrm>
              <a:off x="500034" y="2140857"/>
              <a:ext cx="8215370" cy="1684625"/>
            </a:xfrm>
            <a:prstGeom prst="roundRect">
              <a:avLst>
                <a:gd name="adj" fmla="val 7531"/>
              </a:avLst>
            </a:prstGeom>
            <a:noFill/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5" name="组合 8"/>
            <p:cNvGrpSpPr/>
            <p:nvPr/>
          </p:nvGrpSpPr>
          <p:grpSpPr>
            <a:xfrm>
              <a:off x="2594596" y="1857363"/>
              <a:ext cx="3834792" cy="610795"/>
              <a:chOff x="571472" y="2345526"/>
              <a:chExt cx="1571636" cy="1151503"/>
            </a:xfrm>
          </p:grpSpPr>
          <p:sp>
            <p:nvSpPr>
              <p:cNvPr id="7" name="圆角矩形 4"/>
              <p:cNvSpPr/>
              <p:nvPr/>
            </p:nvSpPr>
            <p:spPr>
              <a:xfrm>
                <a:off x="571472" y="2345526"/>
                <a:ext cx="1571636" cy="115150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30028" y="2480201"/>
                <a:ext cx="1493171" cy="826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b="1" dirty="0" smtClean="0">
                    <a:solidFill>
                      <a:schemeClr val="bg1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ATP</a:t>
                </a:r>
                <a:r>
                  <a:rPr lang="zh-CN" altLang="en-US" sz="2400" b="1" dirty="0" smtClean="0">
                    <a:solidFill>
                      <a:schemeClr val="bg1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系统</a:t>
                </a:r>
                <a:endParaRPr lang="zh-CN" altLang="en-US" sz="2400" b="1" dirty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642910" y="2560970"/>
              <a:ext cx="8001056" cy="1140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333399"/>
                  </a:solidFill>
                  <a:latin typeface="宋体" pitchFamily="2" charset="-122"/>
                  <a:ea typeface="宋体" pitchFamily="2" charset="-122"/>
                </a:rPr>
                <a:t>    ATP</a:t>
              </a:r>
              <a:r>
                <a:rPr lang="zh-CN" altLang="en-US" sz="2400" b="1" dirty="0" smtClean="0">
                  <a:solidFill>
                    <a:srgbClr val="333399"/>
                  </a:solidFill>
                  <a:latin typeface="宋体" pitchFamily="2" charset="-122"/>
                  <a:ea typeface="宋体" pitchFamily="2" charset="-122"/>
                </a:rPr>
                <a:t>即列车运行超速防护或列车运行速度监督。</a:t>
              </a:r>
              <a:r>
                <a:rPr lang="en-US" altLang="zh-CN" sz="2400" b="1" dirty="0" smtClean="0">
                  <a:solidFill>
                    <a:srgbClr val="333399"/>
                  </a:solidFill>
                  <a:latin typeface="宋体" pitchFamily="2" charset="-122"/>
                  <a:ea typeface="宋体" pitchFamily="2" charset="-122"/>
                </a:rPr>
                <a:t>ATP</a:t>
              </a:r>
              <a:r>
                <a:rPr lang="zh-CN" altLang="en-US" sz="2400" b="1" dirty="0" smtClean="0">
                  <a:solidFill>
                    <a:srgbClr val="333399"/>
                  </a:solidFill>
                  <a:latin typeface="宋体" pitchFamily="2" charset="-122"/>
                  <a:ea typeface="宋体" pitchFamily="2" charset="-122"/>
                </a:rPr>
                <a:t>系统的功能是对列车运行进行超速防护，对与安全有关的设备实行监控。</a:t>
              </a:r>
            </a:p>
          </p:txBody>
        </p:sp>
      </p:grpSp>
      <p:sp>
        <p:nvSpPr>
          <p:cNvPr id="9" name="燕尾形箭头 8"/>
          <p:cNvSpPr/>
          <p:nvPr/>
        </p:nvSpPr>
        <p:spPr>
          <a:xfrm rot="5400000">
            <a:off x="5870573" y="3493293"/>
            <a:ext cx="785818" cy="1285884"/>
          </a:xfrm>
          <a:prstGeom prst="notchedRightArrow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405698" y="4814896"/>
            <a:ext cx="957269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实现列车位置检测，保证列车间的安全间隔，保证列车在安全速度下运行，完成信号显示，故障报警，降级提示，列车参数和线路参数的输入，与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ATS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、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ATO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及车辆系统接口并进行信息交换。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4477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303EB"/>
                </a:solidFill>
                <a:latin typeface="微软雅黑" pitchFamily="34" charset="-122"/>
                <a:ea typeface="微软雅黑" pitchFamily="34" charset="-122"/>
              </a:rPr>
              <a:t>系统基本工作原理</a:t>
            </a:r>
            <a:endParaRPr lang="zh-CN" altLang="en-US" sz="2800" b="1" dirty="0">
              <a:solidFill>
                <a:srgbClr val="0303E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048508" y="1028682"/>
          <a:ext cx="5572164" cy="3878134"/>
        </p:xfrm>
        <a:graphic>
          <a:graphicData uri="http://schemas.openxmlformats.org/presentationml/2006/ole">
            <p:oleObj spid="_x0000_s5122" name="Visio" r:id="rId3" imgW="4002405" imgH="2783205" progId="">
              <p:embed/>
            </p:oleObj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120738" y="3126643"/>
            <a:ext cx="30718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952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最大安全制动距离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952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S=S1+S2+S3+S4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905764" y="5243524"/>
            <a:ext cx="8286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9527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S1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—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车载设备接收地面列控信号相应过程中列车走行距离；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905764" y="5600714"/>
            <a:ext cx="8286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9527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S2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—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列车制动设备响应应过程中，列车走行距离；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905764" y="5957904"/>
            <a:ext cx="8286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9527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0099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S3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—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列车制动距离（含空走行和有效走行）；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grpSp>
        <p:nvGrpSpPr>
          <p:cNvPr id="9" name="组合 12"/>
          <p:cNvGrpSpPr/>
          <p:nvPr/>
        </p:nvGrpSpPr>
        <p:grpSpPr>
          <a:xfrm>
            <a:off x="1977202" y="2100252"/>
            <a:ext cx="571504" cy="1588"/>
            <a:chOff x="571472" y="2071678"/>
            <a:chExt cx="571504" cy="1588"/>
          </a:xfrm>
        </p:grpSpPr>
        <p:cxnSp>
          <p:nvCxnSpPr>
            <p:cNvPr id="10" name="直接箭头连接符 9"/>
            <p:cNvCxnSpPr/>
            <p:nvPr/>
          </p:nvCxnSpPr>
          <p:spPr>
            <a:xfrm>
              <a:off x="571472" y="2071678"/>
              <a:ext cx="571504" cy="1588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cxnSp>
          <p:nvCxnSpPr>
            <p:cNvPr id="11" name="直接箭头连接符 10"/>
            <p:cNvCxnSpPr/>
            <p:nvPr/>
          </p:nvCxnSpPr>
          <p:spPr>
            <a:xfrm rot="10800000">
              <a:off x="571472" y="2071678"/>
              <a:ext cx="500066" cy="1588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12" name="组合 13"/>
          <p:cNvGrpSpPr/>
          <p:nvPr/>
        </p:nvGrpSpPr>
        <p:grpSpPr>
          <a:xfrm>
            <a:off x="2477268" y="2100251"/>
            <a:ext cx="2571768" cy="45719"/>
            <a:chOff x="571472" y="2071678"/>
            <a:chExt cx="571504" cy="1588"/>
          </a:xfrm>
        </p:grpSpPr>
        <p:cxnSp>
          <p:nvCxnSpPr>
            <p:cNvPr id="13" name="直接箭头连接符 12"/>
            <p:cNvCxnSpPr/>
            <p:nvPr/>
          </p:nvCxnSpPr>
          <p:spPr>
            <a:xfrm>
              <a:off x="571472" y="2071678"/>
              <a:ext cx="571504" cy="1588"/>
            </a:xfrm>
            <a:prstGeom prst="straightConnector1">
              <a:avLst/>
            </a:prstGeom>
            <a:noFill/>
            <a:ln w="28575" cap="flat" cmpd="sng" algn="ctr">
              <a:solidFill>
                <a:srgbClr val="009900"/>
              </a:solidFill>
              <a:prstDash val="solid"/>
              <a:tailEnd type="arrow"/>
            </a:ln>
            <a:effectLst/>
          </p:spPr>
        </p:cxnSp>
        <p:cxnSp>
          <p:nvCxnSpPr>
            <p:cNvPr id="14" name="直接箭头连接符 13"/>
            <p:cNvCxnSpPr/>
            <p:nvPr/>
          </p:nvCxnSpPr>
          <p:spPr>
            <a:xfrm rot="10800000">
              <a:off x="571472" y="2071678"/>
              <a:ext cx="500066" cy="1588"/>
            </a:xfrm>
            <a:prstGeom prst="straightConnector1">
              <a:avLst/>
            </a:prstGeom>
            <a:noFill/>
            <a:ln w="28575" cap="flat" cmpd="sng" algn="ctr">
              <a:solidFill>
                <a:srgbClr val="009900"/>
              </a:solidFill>
              <a:prstDash val="solid"/>
              <a:tailEnd type="arrow"/>
            </a:ln>
            <a:effectLst/>
          </p:spPr>
        </p:cxnSp>
      </p:grp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1905764" y="6282057"/>
            <a:ext cx="8286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9527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F40CF4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S4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—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安全防护距离；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grpSp>
        <p:nvGrpSpPr>
          <p:cNvPr id="16" name="组合 12"/>
          <p:cNvGrpSpPr/>
          <p:nvPr/>
        </p:nvGrpSpPr>
        <p:grpSpPr>
          <a:xfrm>
            <a:off x="4977598" y="2100251"/>
            <a:ext cx="428628" cy="45719"/>
            <a:chOff x="571472" y="2071678"/>
            <a:chExt cx="571504" cy="1588"/>
          </a:xfrm>
        </p:grpSpPr>
        <p:cxnSp>
          <p:nvCxnSpPr>
            <p:cNvPr id="17" name="直接箭头连接符 16"/>
            <p:cNvCxnSpPr/>
            <p:nvPr/>
          </p:nvCxnSpPr>
          <p:spPr>
            <a:xfrm>
              <a:off x="571472" y="2071678"/>
              <a:ext cx="571504" cy="1588"/>
            </a:xfrm>
            <a:prstGeom prst="straightConnector1">
              <a:avLst/>
            </a:prstGeom>
            <a:noFill/>
            <a:ln w="28575" cap="flat" cmpd="sng" algn="ctr">
              <a:solidFill>
                <a:srgbClr val="F40CF4"/>
              </a:solidFill>
              <a:prstDash val="solid"/>
              <a:tailEnd type="arrow"/>
            </a:ln>
            <a:effectLst/>
          </p:spPr>
        </p:cxnSp>
        <p:cxnSp>
          <p:nvCxnSpPr>
            <p:cNvPr id="18" name="直接箭头连接符 17"/>
            <p:cNvCxnSpPr/>
            <p:nvPr/>
          </p:nvCxnSpPr>
          <p:spPr>
            <a:xfrm rot="10800000">
              <a:off x="571472" y="2071678"/>
              <a:ext cx="500066" cy="1588"/>
            </a:xfrm>
            <a:prstGeom prst="straightConnector1">
              <a:avLst/>
            </a:prstGeom>
            <a:noFill/>
            <a:ln w="28575" cap="flat" cmpd="sng" algn="ctr">
              <a:solidFill>
                <a:srgbClr val="F40CF4"/>
              </a:solidFill>
              <a:prstDash val="soli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上凸带形 2"/>
          <p:cNvSpPr/>
          <p:nvPr/>
        </p:nvSpPr>
        <p:spPr>
          <a:xfrm>
            <a:off x="3000364" y="2357430"/>
            <a:ext cx="5406258" cy="457202"/>
          </a:xfrm>
          <a:prstGeom prst="ribbon2">
            <a:avLst>
              <a:gd name="adj1" fmla="val 33333"/>
              <a:gd name="adj2" fmla="val 69242"/>
            </a:avLst>
          </a:prstGeom>
          <a:effectLst>
            <a:outerShdw blurRad="38100" dist="25400" dir="5400000" algn="t" rotWithShape="0">
              <a:srgbClr val="000000">
                <a:alpha val="50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91714" y="1743062"/>
            <a:ext cx="3604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课堂小结</a:t>
            </a:r>
            <a:endParaRPr lang="zh-CN" altLang="en-US" sz="3200" b="1" dirty="0">
              <a:solidFill>
                <a:schemeClr val="accent5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上凸带形 4"/>
          <p:cNvSpPr/>
          <p:nvPr/>
        </p:nvSpPr>
        <p:spPr>
          <a:xfrm>
            <a:off x="3000364" y="4572008"/>
            <a:ext cx="5406258" cy="457202"/>
          </a:xfrm>
          <a:prstGeom prst="ribbon2">
            <a:avLst>
              <a:gd name="adj1" fmla="val 33333"/>
              <a:gd name="adj2" fmla="val 69242"/>
            </a:avLst>
          </a:prstGeom>
          <a:effectLst>
            <a:outerShdw blurRad="38100" dist="25400" dir="5400000" algn="t" rotWithShape="0">
              <a:srgbClr val="000000">
                <a:alpha val="50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63152" y="4029078"/>
            <a:ext cx="3604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课堂作业</a:t>
            </a:r>
            <a:endParaRPr lang="zh-CN" altLang="en-US" sz="3200" b="1" dirty="0">
              <a:solidFill>
                <a:schemeClr val="accent5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矩形 89"/>
          <p:cNvSpPr/>
          <p:nvPr/>
        </p:nvSpPr>
        <p:spPr>
          <a:xfrm>
            <a:off x="1" y="4235006"/>
            <a:ext cx="12241213" cy="23897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398" tIns="62199" rIns="124398" bIns="62199" rtlCol="0" anchor="ctr"/>
          <a:lstStyle/>
          <a:p>
            <a:pPr algn="ctr"/>
            <a:endParaRPr lang="zh-CN" altLang="en-US"/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2168282" y="4541394"/>
            <a:ext cx="7870457" cy="904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4398" tIns="62199" rIns="124398" bIns="62199">
            <a:spAutoFit/>
          </a:bodyPr>
          <a:lstStyle/>
          <a:p>
            <a:pPr algn="ctr"/>
            <a:r>
              <a:rPr lang="en-US" altLang="zh-CN" sz="4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</a:p>
        </p:txBody>
      </p:sp>
      <p:grpSp>
        <p:nvGrpSpPr>
          <p:cNvPr id="3" name="组合 24"/>
          <p:cNvGrpSpPr/>
          <p:nvPr/>
        </p:nvGrpSpPr>
        <p:grpSpPr>
          <a:xfrm>
            <a:off x="3873347" y="5390563"/>
            <a:ext cx="4484395" cy="87267"/>
            <a:chOff x="2768751" y="4109175"/>
            <a:chExt cx="3349775" cy="62334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2799918" y="4140342"/>
              <a:ext cx="328744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/>
            <p:cNvSpPr/>
            <p:nvPr/>
          </p:nvSpPr>
          <p:spPr>
            <a:xfrm>
              <a:off x="2768751" y="4109175"/>
              <a:ext cx="62334" cy="623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6056192" y="4109175"/>
              <a:ext cx="62334" cy="623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4867430" y="5509056"/>
            <a:ext cx="2463951" cy="35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4398" tIns="62199" rIns="124398" bIns="62199">
            <a:spAutoFit/>
          </a:bodyPr>
          <a:lstStyle/>
          <a:p>
            <a:pPr algn="dist"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谢谢聆听</a:t>
            </a:r>
          </a:p>
        </p:txBody>
      </p:sp>
      <p:grpSp>
        <p:nvGrpSpPr>
          <p:cNvPr id="4" name="组合 33"/>
          <p:cNvGrpSpPr/>
          <p:nvPr/>
        </p:nvGrpSpPr>
        <p:grpSpPr>
          <a:xfrm>
            <a:off x="4918690" y="5996003"/>
            <a:ext cx="440396" cy="460557"/>
            <a:chOff x="3543574" y="4265651"/>
            <a:chExt cx="414516" cy="414516"/>
          </a:xfrm>
        </p:grpSpPr>
        <p:sp>
          <p:nvSpPr>
            <p:cNvPr id="35" name="椭圆 34"/>
            <p:cNvSpPr/>
            <p:nvPr/>
          </p:nvSpPr>
          <p:spPr>
            <a:xfrm>
              <a:off x="3543574" y="4265651"/>
              <a:ext cx="414516" cy="414516"/>
            </a:xfrm>
            <a:prstGeom prst="ellipse">
              <a:avLst/>
            </a:prstGeom>
            <a:solidFill>
              <a:schemeClr val="accent1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5" name="组合 35"/>
            <p:cNvGrpSpPr/>
            <p:nvPr/>
          </p:nvGrpSpPr>
          <p:grpSpPr>
            <a:xfrm>
              <a:off x="3629640" y="4325788"/>
              <a:ext cx="259976" cy="261734"/>
              <a:chOff x="5042691" y="2273922"/>
              <a:chExt cx="702937" cy="707690"/>
            </a:xfrm>
            <a:solidFill>
              <a:schemeClr val="bg1"/>
            </a:solidFill>
          </p:grpSpPr>
          <p:sp>
            <p:nvSpPr>
              <p:cNvPr id="37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13"/>
              <p:cNvSpPr>
                <a:spLocks noEditPoints="1"/>
              </p:cNvSpPr>
              <p:nvPr/>
            </p:nvSpPr>
            <p:spPr bwMode="auto">
              <a:xfrm>
                <a:off x="5042691" y="2273922"/>
                <a:ext cx="529215" cy="655759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" name="组合 38"/>
          <p:cNvGrpSpPr/>
          <p:nvPr/>
        </p:nvGrpSpPr>
        <p:grpSpPr>
          <a:xfrm>
            <a:off x="5565616" y="5996003"/>
            <a:ext cx="440396" cy="460557"/>
            <a:chOff x="4102125" y="4265651"/>
            <a:chExt cx="414516" cy="414516"/>
          </a:xfrm>
        </p:grpSpPr>
        <p:sp>
          <p:nvSpPr>
            <p:cNvPr id="40" name="椭圆 39"/>
            <p:cNvSpPr/>
            <p:nvPr/>
          </p:nvSpPr>
          <p:spPr>
            <a:xfrm>
              <a:off x="4102125" y="4265651"/>
              <a:ext cx="414516" cy="414516"/>
            </a:xfrm>
            <a:prstGeom prst="ellipse">
              <a:avLst/>
            </a:prstGeom>
            <a:solidFill>
              <a:schemeClr val="accent2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7" name="组合 40"/>
            <p:cNvGrpSpPr/>
            <p:nvPr/>
          </p:nvGrpSpPr>
          <p:grpSpPr>
            <a:xfrm>
              <a:off x="4199233" y="4358783"/>
              <a:ext cx="238761" cy="198211"/>
              <a:chOff x="3132963" y="3140191"/>
              <a:chExt cx="645573" cy="535933"/>
            </a:xfrm>
            <a:solidFill>
              <a:schemeClr val="bg1"/>
            </a:solidFill>
          </p:grpSpPr>
          <p:sp>
            <p:nvSpPr>
              <p:cNvPr id="42" name="Freeform 226"/>
              <p:cNvSpPr>
                <a:spLocks/>
              </p:cNvSpPr>
              <p:nvPr/>
            </p:nvSpPr>
            <p:spPr bwMode="auto">
              <a:xfrm>
                <a:off x="3421629" y="3217854"/>
                <a:ext cx="356907" cy="392027"/>
              </a:xfrm>
              <a:custGeom>
                <a:avLst/>
                <a:gdLst>
                  <a:gd name="T0" fmla="*/ 0 w 529"/>
                  <a:gd name="T1" fmla="*/ 0 h 581"/>
                  <a:gd name="T2" fmla="*/ 2 w 529"/>
                  <a:gd name="T3" fmla="*/ 11 h 581"/>
                  <a:gd name="T4" fmla="*/ 25 w 529"/>
                  <a:gd name="T5" fmla="*/ 56 h 581"/>
                  <a:gd name="T6" fmla="*/ 473 w 529"/>
                  <a:gd name="T7" fmla="*/ 56 h 581"/>
                  <a:gd name="T8" fmla="*/ 473 w 529"/>
                  <a:gd name="T9" fmla="*/ 525 h 581"/>
                  <a:gd name="T10" fmla="*/ 127 w 529"/>
                  <a:gd name="T11" fmla="*/ 525 h 581"/>
                  <a:gd name="T12" fmla="*/ 127 w 529"/>
                  <a:gd name="T13" fmla="*/ 581 h 581"/>
                  <a:gd name="T14" fmla="*/ 529 w 529"/>
                  <a:gd name="T15" fmla="*/ 581 h 581"/>
                  <a:gd name="T16" fmla="*/ 529 w 529"/>
                  <a:gd name="T17" fmla="*/ 0 h 581"/>
                  <a:gd name="T18" fmla="*/ 0 w 529"/>
                  <a:gd name="T19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9" h="581">
                    <a:moveTo>
                      <a:pt x="0" y="0"/>
                    </a:moveTo>
                    <a:cubicBezTo>
                      <a:pt x="1" y="4"/>
                      <a:pt x="2" y="7"/>
                      <a:pt x="2" y="11"/>
                    </a:cubicBezTo>
                    <a:cubicBezTo>
                      <a:pt x="14" y="22"/>
                      <a:pt x="22" y="38"/>
                      <a:pt x="25" y="56"/>
                    </a:cubicBezTo>
                    <a:cubicBezTo>
                      <a:pt x="473" y="56"/>
                      <a:pt x="473" y="56"/>
                      <a:pt x="473" y="56"/>
                    </a:cubicBezTo>
                    <a:cubicBezTo>
                      <a:pt x="473" y="525"/>
                      <a:pt x="473" y="525"/>
                      <a:pt x="473" y="525"/>
                    </a:cubicBezTo>
                    <a:cubicBezTo>
                      <a:pt x="127" y="525"/>
                      <a:pt x="127" y="525"/>
                      <a:pt x="127" y="525"/>
                    </a:cubicBezTo>
                    <a:cubicBezTo>
                      <a:pt x="127" y="581"/>
                      <a:pt x="127" y="581"/>
                      <a:pt x="127" y="581"/>
                    </a:cubicBezTo>
                    <a:cubicBezTo>
                      <a:pt x="529" y="581"/>
                      <a:pt x="529" y="581"/>
                      <a:pt x="529" y="581"/>
                    </a:cubicBezTo>
                    <a:cubicBezTo>
                      <a:pt x="529" y="0"/>
                      <a:pt x="529" y="0"/>
                      <a:pt x="52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227"/>
              <p:cNvSpPr>
                <a:spLocks/>
              </p:cNvSpPr>
              <p:nvPr/>
            </p:nvSpPr>
            <p:spPr bwMode="auto">
              <a:xfrm>
                <a:off x="3198348" y="3140191"/>
                <a:ext cx="224709" cy="247551"/>
              </a:xfrm>
              <a:custGeom>
                <a:avLst/>
                <a:gdLst>
                  <a:gd name="T0" fmla="*/ 45 w 333"/>
                  <a:gd name="T1" fmla="*/ 243 h 367"/>
                  <a:gd name="T2" fmla="*/ 170 w 333"/>
                  <a:gd name="T3" fmla="*/ 367 h 367"/>
                  <a:gd name="T4" fmla="*/ 289 w 333"/>
                  <a:gd name="T5" fmla="*/ 243 h 367"/>
                  <a:gd name="T6" fmla="*/ 326 w 333"/>
                  <a:gd name="T7" fmla="*/ 203 h 367"/>
                  <a:gd name="T8" fmla="*/ 306 w 333"/>
                  <a:gd name="T9" fmla="*/ 142 h 367"/>
                  <a:gd name="T10" fmla="*/ 166 w 333"/>
                  <a:gd name="T11" fmla="*/ 0 h 367"/>
                  <a:gd name="T12" fmla="*/ 26 w 333"/>
                  <a:gd name="T13" fmla="*/ 142 h 367"/>
                  <a:gd name="T14" fmla="*/ 7 w 333"/>
                  <a:gd name="T15" fmla="*/ 203 h 367"/>
                  <a:gd name="T16" fmla="*/ 45 w 333"/>
                  <a:gd name="T17" fmla="*/ 243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67">
                    <a:moveTo>
                      <a:pt x="45" y="243"/>
                    </a:moveTo>
                    <a:cubicBezTo>
                      <a:pt x="71" y="308"/>
                      <a:pt x="118" y="367"/>
                      <a:pt x="170" y="367"/>
                    </a:cubicBezTo>
                    <a:cubicBezTo>
                      <a:pt x="222" y="367"/>
                      <a:pt x="266" y="308"/>
                      <a:pt x="289" y="243"/>
                    </a:cubicBezTo>
                    <a:cubicBezTo>
                      <a:pt x="305" y="242"/>
                      <a:pt x="320" y="226"/>
                      <a:pt x="326" y="203"/>
                    </a:cubicBezTo>
                    <a:cubicBezTo>
                      <a:pt x="333" y="176"/>
                      <a:pt x="324" y="149"/>
                      <a:pt x="306" y="142"/>
                    </a:cubicBezTo>
                    <a:cubicBezTo>
                      <a:pt x="302" y="63"/>
                      <a:pt x="241" y="0"/>
                      <a:pt x="166" y="0"/>
                    </a:cubicBezTo>
                    <a:cubicBezTo>
                      <a:pt x="92" y="0"/>
                      <a:pt x="31" y="63"/>
                      <a:pt x="26" y="142"/>
                    </a:cubicBezTo>
                    <a:cubicBezTo>
                      <a:pt x="9" y="149"/>
                      <a:pt x="0" y="176"/>
                      <a:pt x="7" y="203"/>
                    </a:cubicBezTo>
                    <a:cubicBezTo>
                      <a:pt x="13" y="227"/>
                      <a:pt x="29" y="243"/>
                      <a:pt x="45" y="2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228"/>
              <p:cNvSpPr>
                <a:spLocks/>
              </p:cNvSpPr>
              <p:nvPr/>
            </p:nvSpPr>
            <p:spPr bwMode="auto">
              <a:xfrm>
                <a:off x="3481875" y="3306367"/>
                <a:ext cx="233275" cy="180738"/>
              </a:xfrm>
              <a:custGeom>
                <a:avLst/>
                <a:gdLst>
                  <a:gd name="T0" fmla="*/ 41 w 346"/>
                  <a:gd name="T1" fmla="*/ 111 h 268"/>
                  <a:gd name="T2" fmla="*/ 0 w 346"/>
                  <a:gd name="T3" fmla="*/ 151 h 268"/>
                  <a:gd name="T4" fmla="*/ 90 w 346"/>
                  <a:gd name="T5" fmla="*/ 268 h 268"/>
                  <a:gd name="T6" fmla="*/ 254 w 346"/>
                  <a:gd name="T7" fmla="*/ 125 h 268"/>
                  <a:gd name="T8" fmla="*/ 284 w 346"/>
                  <a:gd name="T9" fmla="*/ 158 h 268"/>
                  <a:gd name="T10" fmla="*/ 346 w 346"/>
                  <a:gd name="T11" fmla="*/ 0 h 268"/>
                  <a:gd name="T12" fmla="*/ 184 w 346"/>
                  <a:gd name="T13" fmla="*/ 50 h 268"/>
                  <a:gd name="T14" fmla="*/ 218 w 346"/>
                  <a:gd name="T15" fmla="*/ 87 h 268"/>
                  <a:gd name="T16" fmla="*/ 99 w 346"/>
                  <a:gd name="T17" fmla="*/ 190 h 268"/>
                  <a:gd name="T18" fmla="*/ 41 w 346"/>
                  <a:gd name="T19" fmla="*/ 111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6" h="268">
                    <a:moveTo>
                      <a:pt x="41" y="111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2" y="165"/>
                      <a:pt x="90" y="268"/>
                      <a:pt x="90" y="268"/>
                    </a:cubicBezTo>
                    <a:cubicBezTo>
                      <a:pt x="254" y="125"/>
                      <a:pt x="254" y="125"/>
                      <a:pt x="254" y="125"/>
                    </a:cubicBezTo>
                    <a:cubicBezTo>
                      <a:pt x="284" y="158"/>
                      <a:pt x="284" y="158"/>
                      <a:pt x="284" y="158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184" y="50"/>
                      <a:pt x="184" y="50"/>
                      <a:pt x="184" y="50"/>
                    </a:cubicBezTo>
                    <a:cubicBezTo>
                      <a:pt x="218" y="87"/>
                      <a:pt x="218" y="87"/>
                      <a:pt x="218" y="87"/>
                    </a:cubicBezTo>
                    <a:cubicBezTo>
                      <a:pt x="99" y="190"/>
                      <a:pt x="99" y="190"/>
                      <a:pt x="99" y="190"/>
                    </a:cubicBezTo>
                    <a:lnTo>
                      <a:pt x="41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229"/>
              <p:cNvSpPr>
                <a:spLocks/>
              </p:cNvSpPr>
              <p:nvPr/>
            </p:nvSpPr>
            <p:spPr bwMode="auto">
              <a:xfrm>
                <a:off x="3132963" y="3377178"/>
                <a:ext cx="355480" cy="298946"/>
              </a:xfrm>
              <a:custGeom>
                <a:avLst/>
                <a:gdLst>
                  <a:gd name="T0" fmla="*/ 407 w 527"/>
                  <a:gd name="T1" fmla="*/ 0 h 443"/>
                  <a:gd name="T2" fmla="*/ 294 w 527"/>
                  <a:gd name="T3" fmla="*/ 190 h 443"/>
                  <a:gd name="T4" fmla="*/ 280 w 527"/>
                  <a:gd name="T5" fmla="*/ 105 h 443"/>
                  <a:gd name="T6" fmla="*/ 295 w 527"/>
                  <a:gd name="T7" fmla="*/ 77 h 443"/>
                  <a:gd name="T8" fmla="*/ 263 w 527"/>
                  <a:gd name="T9" fmla="*/ 44 h 443"/>
                  <a:gd name="T10" fmla="*/ 230 w 527"/>
                  <a:gd name="T11" fmla="*/ 77 h 443"/>
                  <a:gd name="T12" fmla="*/ 246 w 527"/>
                  <a:gd name="T13" fmla="*/ 105 h 443"/>
                  <a:gd name="T14" fmla="*/ 232 w 527"/>
                  <a:gd name="T15" fmla="*/ 189 h 443"/>
                  <a:gd name="T16" fmla="*/ 120 w 527"/>
                  <a:gd name="T17" fmla="*/ 0 h 443"/>
                  <a:gd name="T18" fmla="*/ 2 w 527"/>
                  <a:gd name="T19" fmla="*/ 125 h 443"/>
                  <a:gd name="T20" fmla="*/ 0 w 527"/>
                  <a:gd name="T21" fmla="*/ 125 h 443"/>
                  <a:gd name="T22" fmla="*/ 0 w 527"/>
                  <a:gd name="T23" fmla="*/ 402 h 443"/>
                  <a:gd name="T24" fmla="*/ 1 w 527"/>
                  <a:gd name="T25" fmla="*/ 402 h 443"/>
                  <a:gd name="T26" fmla="*/ 263 w 527"/>
                  <a:gd name="T27" fmla="*/ 443 h 443"/>
                  <a:gd name="T28" fmla="*/ 526 w 527"/>
                  <a:gd name="T29" fmla="*/ 402 h 443"/>
                  <a:gd name="T30" fmla="*/ 527 w 527"/>
                  <a:gd name="T31" fmla="*/ 402 h 443"/>
                  <a:gd name="T32" fmla="*/ 527 w 527"/>
                  <a:gd name="T33" fmla="*/ 125 h 443"/>
                  <a:gd name="T34" fmla="*/ 525 w 527"/>
                  <a:gd name="T35" fmla="*/ 125 h 443"/>
                  <a:gd name="T36" fmla="*/ 407 w 527"/>
                  <a:gd name="T37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7" h="443">
                    <a:moveTo>
                      <a:pt x="407" y="0"/>
                    </a:moveTo>
                    <a:cubicBezTo>
                      <a:pt x="294" y="190"/>
                      <a:pt x="294" y="190"/>
                      <a:pt x="294" y="190"/>
                    </a:cubicBezTo>
                    <a:cubicBezTo>
                      <a:pt x="280" y="105"/>
                      <a:pt x="280" y="105"/>
                      <a:pt x="280" y="105"/>
                    </a:cubicBezTo>
                    <a:cubicBezTo>
                      <a:pt x="289" y="99"/>
                      <a:pt x="295" y="89"/>
                      <a:pt x="295" y="77"/>
                    </a:cubicBezTo>
                    <a:cubicBezTo>
                      <a:pt x="295" y="59"/>
                      <a:pt x="281" y="44"/>
                      <a:pt x="263" y="44"/>
                    </a:cubicBezTo>
                    <a:cubicBezTo>
                      <a:pt x="245" y="44"/>
                      <a:pt x="230" y="59"/>
                      <a:pt x="230" y="77"/>
                    </a:cubicBezTo>
                    <a:cubicBezTo>
                      <a:pt x="230" y="89"/>
                      <a:pt x="237" y="99"/>
                      <a:pt x="246" y="105"/>
                    </a:cubicBezTo>
                    <a:cubicBezTo>
                      <a:pt x="232" y="189"/>
                      <a:pt x="232" y="189"/>
                      <a:pt x="232" y="189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56" y="27"/>
                      <a:pt x="12" y="72"/>
                      <a:pt x="2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402"/>
                      <a:pt x="0" y="402"/>
                      <a:pt x="0" y="40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4" y="425"/>
                      <a:pt x="126" y="443"/>
                      <a:pt x="263" y="443"/>
                    </a:cubicBezTo>
                    <a:cubicBezTo>
                      <a:pt x="401" y="443"/>
                      <a:pt x="513" y="425"/>
                      <a:pt x="526" y="402"/>
                    </a:cubicBezTo>
                    <a:cubicBezTo>
                      <a:pt x="527" y="402"/>
                      <a:pt x="527" y="402"/>
                      <a:pt x="527" y="402"/>
                    </a:cubicBezTo>
                    <a:cubicBezTo>
                      <a:pt x="527" y="125"/>
                      <a:pt x="527" y="125"/>
                      <a:pt x="527" y="125"/>
                    </a:cubicBezTo>
                    <a:cubicBezTo>
                      <a:pt x="525" y="125"/>
                      <a:pt x="525" y="125"/>
                      <a:pt x="525" y="125"/>
                    </a:cubicBezTo>
                    <a:cubicBezTo>
                      <a:pt x="515" y="72"/>
                      <a:pt x="471" y="27"/>
                      <a:pt x="40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230"/>
              <p:cNvSpPr>
                <a:spLocks/>
              </p:cNvSpPr>
              <p:nvPr/>
            </p:nvSpPr>
            <p:spPr bwMode="auto">
              <a:xfrm>
                <a:off x="3598655" y="3487105"/>
                <a:ext cx="54536" cy="68241"/>
              </a:xfrm>
              <a:custGeom>
                <a:avLst/>
                <a:gdLst>
                  <a:gd name="T0" fmla="*/ 0 w 81"/>
                  <a:gd name="T1" fmla="*/ 0 h 101"/>
                  <a:gd name="T2" fmla="*/ 0 w 81"/>
                  <a:gd name="T3" fmla="*/ 55 h 101"/>
                  <a:gd name="T4" fmla="*/ 40 w 81"/>
                  <a:gd name="T5" fmla="*/ 101 h 101"/>
                  <a:gd name="T6" fmla="*/ 81 w 81"/>
                  <a:gd name="T7" fmla="*/ 56 h 101"/>
                  <a:gd name="T8" fmla="*/ 81 w 81"/>
                  <a:gd name="T9" fmla="*/ 0 h 101"/>
                  <a:gd name="T10" fmla="*/ 59 w 81"/>
                  <a:gd name="T11" fmla="*/ 0 h 101"/>
                  <a:gd name="T12" fmla="*/ 59 w 81"/>
                  <a:gd name="T13" fmla="*/ 57 h 101"/>
                  <a:gd name="T14" fmla="*/ 40 w 81"/>
                  <a:gd name="T15" fmla="*/ 83 h 101"/>
                  <a:gd name="T16" fmla="*/ 22 w 81"/>
                  <a:gd name="T17" fmla="*/ 57 h 101"/>
                  <a:gd name="T18" fmla="*/ 22 w 81"/>
                  <a:gd name="T19" fmla="*/ 0 h 101"/>
                  <a:gd name="T20" fmla="*/ 0 w 81"/>
                  <a:gd name="T2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101">
                    <a:moveTo>
                      <a:pt x="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87"/>
                      <a:pt x="15" y="101"/>
                      <a:pt x="40" y="101"/>
                    </a:cubicBezTo>
                    <a:cubicBezTo>
                      <a:pt x="65" y="101"/>
                      <a:pt x="81" y="86"/>
                      <a:pt x="81" y="56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75"/>
                      <a:pt x="52" y="83"/>
                      <a:pt x="40" y="83"/>
                    </a:cubicBezTo>
                    <a:cubicBezTo>
                      <a:pt x="29" y="83"/>
                      <a:pt x="22" y="74"/>
                      <a:pt x="22" y="57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231"/>
              <p:cNvSpPr>
                <a:spLocks noEditPoints="1"/>
              </p:cNvSpPr>
              <p:nvPr/>
            </p:nvSpPr>
            <p:spPr bwMode="auto">
              <a:xfrm>
                <a:off x="3666040" y="3486534"/>
                <a:ext cx="47968" cy="67384"/>
              </a:xfrm>
              <a:custGeom>
                <a:avLst/>
                <a:gdLst>
                  <a:gd name="T0" fmla="*/ 31 w 71"/>
                  <a:gd name="T1" fmla="*/ 0 h 100"/>
                  <a:gd name="T2" fmla="*/ 0 w 71"/>
                  <a:gd name="T3" fmla="*/ 2 h 100"/>
                  <a:gd name="T4" fmla="*/ 0 w 71"/>
                  <a:gd name="T5" fmla="*/ 100 h 100"/>
                  <a:gd name="T6" fmla="*/ 23 w 71"/>
                  <a:gd name="T7" fmla="*/ 100 h 100"/>
                  <a:gd name="T8" fmla="*/ 23 w 71"/>
                  <a:gd name="T9" fmla="*/ 65 h 100"/>
                  <a:gd name="T10" fmla="*/ 30 w 71"/>
                  <a:gd name="T11" fmla="*/ 65 h 100"/>
                  <a:gd name="T12" fmla="*/ 62 w 71"/>
                  <a:gd name="T13" fmla="*/ 55 h 100"/>
                  <a:gd name="T14" fmla="*/ 71 w 71"/>
                  <a:gd name="T15" fmla="*/ 31 h 100"/>
                  <a:gd name="T16" fmla="*/ 61 w 71"/>
                  <a:gd name="T17" fmla="*/ 8 h 100"/>
                  <a:gd name="T18" fmla="*/ 31 w 71"/>
                  <a:gd name="T19" fmla="*/ 0 h 100"/>
                  <a:gd name="T20" fmla="*/ 30 w 71"/>
                  <a:gd name="T21" fmla="*/ 48 h 100"/>
                  <a:gd name="T22" fmla="*/ 23 w 71"/>
                  <a:gd name="T23" fmla="*/ 47 h 100"/>
                  <a:gd name="T24" fmla="*/ 23 w 71"/>
                  <a:gd name="T25" fmla="*/ 18 h 100"/>
                  <a:gd name="T26" fmla="*/ 32 w 71"/>
                  <a:gd name="T27" fmla="*/ 17 h 100"/>
                  <a:gd name="T28" fmla="*/ 49 w 71"/>
                  <a:gd name="T29" fmla="*/ 32 h 100"/>
                  <a:gd name="T30" fmla="*/ 30 w 71"/>
                  <a:gd name="T31" fmla="*/ 4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1" h="100">
                    <a:moveTo>
                      <a:pt x="31" y="0"/>
                    </a:moveTo>
                    <a:cubicBezTo>
                      <a:pt x="17" y="0"/>
                      <a:pt x="7" y="1"/>
                      <a:pt x="0" y="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5" y="65"/>
                      <a:pt x="27" y="65"/>
                      <a:pt x="30" y="65"/>
                    </a:cubicBezTo>
                    <a:cubicBezTo>
                      <a:pt x="43" y="65"/>
                      <a:pt x="55" y="62"/>
                      <a:pt x="62" y="55"/>
                    </a:cubicBezTo>
                    <a:cubicBezTo>
                      <a:pt x="68" y="49"/>
                      <a:pt x="71" y="41"/>
                      <a:pt x="71" y="31"/>
                    </a:cubicBezTo>
                    <a:cubicBezTo>
                      <a:pt x="71" y="22"/>
                      <a:pt x="67" y="13"/>
                      <a:pt x="61" y="8"/>
                    </a:cubicBezTo>
                    <a:cubicBezTo>
                      <a:pt x="54" y="3"/>
                      <a:pt x="44" y="0"/>
                      <a:pt x="31" y="0"/>
                    </a:cubicBezTo>
                    <a:close/>
                    <a:moveTo>
                      <a:pt x="30" y="48"/>
                    </a:moveTo>
                    <a:cubicBezTo>
                      <a:pt x="27" y="48"/>
                      <a:pt x="24" y="48"/>
                      <a:pt x="23" y="4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4" y="18"/>
                      <a:pt x="27" y="17"/>
                      <a:pt x="32" y="17"/>
                    </a:cubicBezTo>
                    <a:cubicBezTo>
                      <a:pt x="43" y="17"/>
                      <a:pt x="49" y="23"/>
                      <a:pt x="49" y="32"/>
                    </a:cubicBezTo>
                    <a:cubicBezTo>
                      <a:pt x="49" y="42"/>
                      <a:pt x="42" y="48"/>
                      <a:pt x="3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8" name="组合 47"/>
          <p:cNvGrpSpPr/>
          <p:nvPr/>
        </p:nvGrpSpPr>
        <p:grpSpPr>
          <a:xfrm>
            <a:off x="6890813" y="5996003"/>
            <a:ext cx="440396" cy="460557"/>
            <a:chOff x="5181486" y="4265651"/>
            <a:chExt cx="414516" cy="414516"/>
          </a:xfrm>
        </p:grpSpPr>
        <p:sp>
          <p:nvSpPr>
            <p:cNvPr id="49" name="椭圆 48"/>
            <p:cNvSpPr/>
            <p:nvPr/>
          </p:nvSpPr>
          <p:spPr>
            <a:xfrm>
              <a:off x="5181486" y="4265651"/>
              <a:ext cx="414516" cy="414516"/>
            </a:xfrm>
            <a:prstGeom prst="ellipse">
              <a:avLst/>
            </a:prstGeom>
            <a:solidFill>
              <a:schemeClr val="accent4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9" name="组合 49"/>
            <p:cNvGrpSpPr/>
            <p:nvPr/>
          </p:nvGrpSpPr>
          <p:grpSpPr>
            <a:xfrm>
              <a:off x="5287222" y="4375239"/>
              <a:ext cx="253419" cy="172633"/>
              <a:chOff x="4895160" y="4287159"/>
              <a:chExt cx="571418" cy="389258"/>
            </a:xfrm>
            <a:solidFill>
              <a:schemeClr val="bg1"/>
            </a:solidFill>
          </p:grpSpPr>
          <p:sp>
            <p:nvSpPr>
              <p:cNvPr id="51" name="Freeform 327"/>
              <p:cNvSpPr>
                <a:spLocks noEditPoints="1"/>
              </p:cNvSpPr>
              <p:nvPr/>
            </p:nvSpPr>
            <p:spPr bwMode="auto">
              <a:xfrm>
                <a:off x="4895160" y="4287159"/>
                <a:ext cx="438051" cy="389258"/>
              </a:xfrm>
              <a:custGeom>
                <a:avLst/>
                <a:gdLst>
                  <a:gd name="T0" fmla="*/ 166 w 171"/>
                  <a:gd name="T1" fmla="*/ 0 h 152"/>
                  <a:gd name="T2" fmla="*/ 5 w 171"/>
                  <a:gd name="T3" fmla="*/ 0 h 152"/>
                  <a:gd name="T4" fmla="*/ 0 w 171"/>
                  <a:gd name="T5" fmla="*/ 5 h 152"/>
                  <a:gd name="T6" fmla="*/ 0 w 171"/>
                  <a:gd name="T7" fmla="*/ 146 h 152"/>
                  <a:gd name="T8" fmla="*/ 5 w 171"/>
                  <a:gd name="T9" fmla="*/ 152 h 152"/>
                  <a:gd name="T10" fmla="*/ 166 w 171"/>
                  <a:gd name="T11" fmla="*/ 152 h 152"/>
                  <a:gd name="T12" fmla="*/ 171 w 171"/>
                  <a:gd name="T13" fmla="*/ 146 h 152"/>
                  <a:gd name="T14" fmla="*/ 171 w 171"/>
                  <a:gd name="T15" fmla="*/ 5 h 152"/>
                  <a:gd name="T16" fmla="*/ 166 w 171"/>
                  <a:gd name="T17" fmla="*/ 0 h 152"/>
                  <a:gd name="T18" fmla="*/ 132 w 171"/>
                  <a:gd name="T19" fmla="*/ 12 h 152"/>
                  <a:gd name="T20" fmla="*/ 139 w 171"/>
                  <a:gd name="T21" fmla="*/ 19 h 152"/>
                  <a:gd name="T22" fmla="*/ 132 w 171"/>
                  <a:gd name="T23" fmla="*/ 26 h 152"/>
                  <a:gd name="T24" fmla="*/ 124 w 171"/>
                  <a:gd name="T25" fmla="*/ 19 h 152"/>
                  <a:gd name="T26" fmla="*/ 132 w 171"/>
                  <a:gd name="T27" fmla="*/ 12 h 152"/>
                  <a:gd name="T28" fmla="*/ 110 w 171"/>
                  <a:gd name="T29" fmla="*/ 12 h 152"/>
                  <a:gd name="T30" fmla="*/ 118 w 171"/>
                  <a:gd name="T31" fmla="*/ 19 h 152"/>
                  <a:gd name="T32" fmla="*/ 110 w 171"/>
                  <a:gd name="T33" fmla="*/ 26 h 152"/>
                  <a:gd name="T34" fmla="*/ 103 w 171"/>
                  <a:gd name="T35" fmla="*/ 19 h 152"/>
                  <a:gd name="T36" fmla="*/ 110 w 171"/>
                  <a:gd name="T37" fmla="*/ 12 h 152"/>
                  <a:gd name="T38" fmla="*/ 160 w 171"/>
                  <a:gd name="T39" fmla="*/ 141 h 152"/>
                  <a:gd name="T40" fmla="*/ 11 w 171"/>
                  <a:gd name="T41" fmla="*/ 141 h 152"/>
                  <a:gd name="T42" fmla="*/ 11 w 171"/>
                  <a:gd name="T43" fmla="*/ 38 h 152"/>
                  <a:gd name="T44" fmla="*/ 160 w 171"/>
                  <a:gd name="T45" fmla="*/ 38 h 152"/>
                  <a:gd name="T46" fmla="*/ 160 w 171"/>
                  <a:gd name="T47" fmla="*/ 141 h 152"/>
                  <a:gd name="T48" fmla="*/ 153 w 171"/>
                  <a:gd name="T49" fmla="*/ 26 h 152"/>
                  <a:gd name="T50" fmla="*/ 146 w 171"/>
                  <a:gd name="T51" fmla="*/ 19 h 152"/>
                  <a:gd name="T52" fmla="*/ 153 w 171"/>
                  <a:gd name="T53" fmla="*/ 12 h 152"/>
                  <a:gd name="T54" fmla="*/ 160 w 171"/>
                  <a:gd name="T55" fmla="*/ 19 h 152"/>
                  <a:gd name="T56" fmla="*/ 153 w 171"/>
                  <a:gd name="T57" fmla="*/ 2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1" h="152">
                    <a:moveTo>
                      <a:pt x="16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9"/>
                      <a:pt x="2" y="152"/>
                      <a:pt x="5" y="152"/>
                    </a:cubicBezTo>
                    <a:cubicBezTo>
                      <a:pt x="166" y="152"/>
                      <a:pt x="166" y="152"/>
                      <a:pt x="166" y="152"/>
                    </a:cubicBezTo>
                    <a:cubicBezTo>
                      <a:pt x="169" y="152"/>
                      <a:pt x="171" y="149"/>
                      <a:pt x="171" y="146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1" y="2"/>
                      <a:pt x="169" y="0"/>
                      <a:pt x="166" y="0"/>
                    </a:cubicBezTo>
                    <a:close/>
                    <a:moveTo>
                      <a:pt x="132" y="12"/>
                    </a:moveTo>
                    <a:cubicBezTo>
                      <a:pt x="136" y="12"/>
                      <a:pt x="139" y="15"/>
                      <a:pt x="139" y="19"/>
                    </a:cubicBezTo>
                    <a:cubicBezTo>
                      <a:pt x="139" y="23"/>
                      <a:pt x="136" y="26"/>
                      <a:pt x="132" y="26"/>
                    </a:cubicBezTo>
                    <a:cubicBezTo>
                      <a:pt x="128" y="26"/>
                      <a:pt x="124" y="23"/>
                      <a:pt x="124" y="19"/>
                    </a:cubicBezTo>
                    <a:cubicBezTo>
                      <a:pt x="124" y="15"/>
                      <a:pt x="128" y="12"/>
                      <a:pt x="132" y="12"/>
                    </a:cubicBezTo>
                    <a:close/>
                    <a:moveTo>
                      <a:pt x="110" y="12"/>
                    </a:moveTo>
                    <a:cubicBezTo>
                      <a:pt x="114" y="12"/>
                      <a:pt x="118" y="15"/>
                      <a:pt x="118" y="19"/>
                    </a:cubicBezTo>
                    <a:cubicBezTo>
                      <a:pt x="118" y="23"/>
                      <a:pt x="114" y="26"/>
                      <a:pt x="110" y="26"/>
                    </a:cubicBezTo>
                    <a:cubicBezTo>
                      <a:pt x="106" y="26"/>
                      <a:pt x="103" y="23"/>
                      <a:pt x="103" y="19"/>
                    </a:cubicBezTo>
                    <a:cubicBezTo>
                      <a:pt x="103" y="15"/>
                      <a:pt x="106" y="12"/>
                      <a:pt x="110" y="12"/>
                    </a:cubicBezTo>
                    <a:close/>
                    <a:moveTo>
                      <a:pt x="160" y="141"/>
                    </a:moveTo>
                    <a:cubicBezTo>
                      <a:pt x="11" y="141"/>
                      <a:pt x="11" y="141"/>
                      <a:pt x="11" y="141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60" y="38"/>
                      <a:pt x="160" y="38"/>
                      <a:pt x="160" y="38"/>
                    </a:cubicBezTo>
                    <a:lnTo>
                      <a:pt x="160" y="141"/>
                    </a:lnTo>
                    <a:close/>
                    <a:moveTo>
                      <a:pt x="153" y="26"/>
                    </a:moveTo>
                    <a:cubicBezTo>
                      <a:pt x="149" y="26"/>
                      <a:pt x="146" y="23"/>
                      <a:pt x="146" y="19"/>
                    </a:cubicBezTo>
                    <a:cubicBezTo>
                      <a:pt x="146" y="15"/>
                      <a:pt x="149" y="12"/>
                      <a:pt x="153" y="12"/>
                    </a:cubicBezTo>
                    <a:cubicBezTo>
                      <a:pt x="157" y="12"/>
                      <a:pt x="160" y="15"/>
                      <a:pt x="160" y="19"/>
                    </a:cubicBezTo>
                    <a:cubicBezTo>
                      <a:pt x="160" y="23"/>
                      <a:pt x="157" y="26"/>
                      <a:pt x="15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Rectangle 328"/>
              <p:cNvSpPr>
                <a:spLocks noChangeArrowheads="1"/>
              </p:cNvSpPr>
              <p:nvPr/>
            </p:nvSpPr>
            <p:spPr bwMode="auto">
              <a:xfrm>
                <a:off x="4953712" y="4417273"/>
                <a:ext cx="315527" cy="596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Rectangle 329"/>
              <p:cNvSpPr>
                <a:spLocks noChangeArrowheads="1"/>
              </p:cNvSpPr>
              <p:nvPr/>
            </p:nvSpPr>
            <p:spPr bwMode="auto">
              <a:xfrm>
                <a:off x="4953712" y="4501847"/>
                <a:ext cx="99754" cy="1051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Rectangle 330"/>
              <p:cNvSpPr>
                <a:spLocks noChangeArrowheads="1"/>
              </p:cNvSpPr>
              <p:nvPr/>
            </p:nvSpPr>
            <p:spPr bwMode="auto">
              <a:xfrm>
                <a:off x="5071899" y="4505100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Rectangle 331"/>
              <p:cNvSpPr>
                <a:spLocks noChangeArrowheads="1"/>
              </p:cNvSpPr>
              <p:nvPr/>
            </p:nvSpPr>
            <p:spPr bwMode="auto">
              <a:xfrm>
                <a:off x="5071899" y="4548471"/>
                <a:ext cx="107344" cy="130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Rectangle 332"/>
              <p:cNvSpPr>
                <a:spLocks noChangeArrowheads="1"/>
              </p:cNvSpPr>
              <p:nvPr/>
            </p:nvSpPr>
            <p:spPr bwMode="auto">
              <a:xfrm>
                <a:off x="5071899" y="4589674"/>
                <a:ext cx="107344" cy="151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Freeform 333"/>
              <p:cNvSpPr>
                <a:spLocks/>
              </p:cNvSpPr>
              <p:nvPr/>
            </p:nvSpPr>
            <p:spPr bwMode="auto">
              <a:xfrm>
                <a:off x="5225867" y="4569073"/>
                <a:ext cx="40119" cy="41203"/>
              </a:xfrm>
              <a:custGeom>
                <a:avLst/>
                <a:gdLst>
                  <a:gd name="T0" fmla="*/ 11 w 37"/>
                  <a:gd name="T1" fmla="*/ 0 h 38"/>
                  <a:gd name="T2" fmla="*/ 11 w 37"/>
                  <a:gd name="T3" fmla="*/ 2 h 38"/>
                  <a:gd name="T4" fmla="*/ 0 w 37"/>
                  <a:gd name="T5" fmla="*/ 38 h 38"/>
                  <a:gd name="T6" fmla="*/ 35 w 37"/>
                  <a:gd name="T7" fmla="*/ 26 h 38"/>
                  <a:gd name="T8" fmla="*/ 37 w 37"/>
                  <a:gd name="T9" fmla="*/ 26 h 38"/>
                  <a:gd name="T10" fmla="*/ 11 w 37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">
                    <a:moveTo>
                      <a:pt x="11" y="0"/>
                    </a:moveTo>
                    <a:lnTo>
                      <a:pt x="11" y="2"/>
                    </a:lnTo>
                    <a:lnTo>
                      <a:pt x="0" y="38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Freeform 334"/>
              <p:cNvSpPr>
                <a:spLocks/>
              </p:cNvSpPr>
              <p:nvPr/>
            </p:nvSpPr>
            <p:spPr bwMode="auto">
              <a:xfrm>
                <a:off x="5389594" y="4366311"/>
                <a:ext cx="76984" cy="79153"/>
              </a:xfrm>
              <a:custGeom>
                <a:avLst/>
                <a:gdLst>
                  <a:gd name="T0" fmla="*/ 23 w 30"/>
                  <a:gd name="T1" fmla="*/ 31 h 31"/>
                  <a:gd name="T2" fmla="*/ 28 w 30"/>
                  <a:gd name="T3" fmla="*/ 25 h 31"/>
                  <a:gd name="T4" fmla="*/ 28 w 30"/>
                  <a:gd name="T5" fmla="*/ 18 h 31"/>
                  <a:gd name="T6" fmla="*/ 13 w 30"/>
                  <a:gd name="T7" fmla="*/ 2 h 31"/>
                  <a:gd name="T8" fmla="*/ 6 w 30"/>
                  <a:gd name="T9" fmla="*/ 2 h 31"/>
                  <a:gd name="T10" fmla="*/ 0 w 30"/>
                  <a:gd name="T11" fmla="*/ 8 h 31"/>
                  <a:gd name="T12" fmla="*/ 23 w 30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23" y="31"/>
                    </a:move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23"/>
                      <a:pt x="30" y="20"/>
                      <a:pt x="28" y="18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0"/>
                      <a:pt x="8" y="0"/>
                      <a:pt x="6" y="2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2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Freeform 335"/>
              <p:cNvSpPr>
                <a:spLocks/>
              </p:cNvSpPr>
              <p:nvPr/>
            </p:nvSpPr>
            <p:spPr bwMode="auto">
              <a:xfrm>
                <a:off x="5258396" y="4394503"/>
                <a:ext cx="182160" cy="182160"/>
              </a:xfrm>
              <a:custGeom>
                <a:avLst/>
                <a:gdLst>
                  <a:gd name="T0" fmla="*/ 49 w 71"/>
                  <a:gd name="T1" fmla="*/ 0 h 71"/>
                  <a:gd name="T2" fmla="*/ 48 w 71"/>
                  <a:gd name="T3" fmla="*/ 0 h 71"/>
                  <a:gd name="T4" fmla="*/ 2 w 71"/>
                  <a:gd name="T5" fmla="*/ 47 h 71"/>
                  <a:gd name="T6" fmla="*/ 2 w 71"/>
                  <a:gd name="T7" fmla="*/ 54 h 71"/>
                  <a:gd name="T8" fmla="*/ 2 w 71"/>
                  <a:gd name="T9" fmla="*/ 55 h 71"/>
                  <a:gd name="T10" fmla="*/ 8 w 71"/>
                  <a:gd name="T11" fmla="*/ 56 h 71"/>
                  <a:gd name="T12" fmla="*/ 9 w 71"/>
                  <a:gd name="T13" fmla="*/ 62 h 71"/>
                  <a:gd name="T14" fmla="*/ 9 w 71"/>
                  <a:gd name="T15" fmla="*/ 62 h 71"/>
                  <a:gd name="T16" fmla="*/ 15 w 71"/>
                  <a:gd name="T17" fmla="*/ 63 h 71"/>
                  <a:gd name="T18" fmla="*/ 16 w 71"/>
                  <a:gd name="T19" fmla="*/ 69 h 71"/>
                  <a:gd name="T20" fmla="*/ 17 w 71"/>
                  <a:gd name="T21" fmla="*/ 69 h 71"/>
                  <a:gd name="T22" fmla="*/ 24 w 71"/>
                  <a:gd name="T23" fmla="*/ 69 h 71"/>
                  <a:gd name="T24" fmla="*/ 71 w 71"/>
                  <a:gd name="T25" fmla="*/ 23 h 71"/>
                  <a:gd name="T26" fmla="*/ 71 w 71"/>
                  <a:gd name="T27" fmla="*/ 22 h 71"/>
                  <a:gd name="T28" fmla="*/ 49 w 71"/>
                  <a:gd name="T2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71">
                    <a:moveTo>
                      <a:pt x="49" y="0"/>
                    </a:moveTo>
                    <a:cubicBezTo>
                      <a:pt x="49" y="0"/>
                      <a:pt x="48" y="0"/>
                      <a:pt x="48" y="0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49"/>
                      <a:pt x="0" y="52"/>
                      <a:pt x="2" y="54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4" y="56"/>
                      <a:pt x="6" y="57"/>
                      <a:pt x="8" y="56"/>
                    </a:cubicBezTo>
                    <a:cubicBezTo>
                      <a:pt x="7" y="58"/>
                      <a:pt x="7" y="60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11" y="64"/>
                      <a:pt x="13" y="64"/>
                      <a:pt x="15" y="63"/>
                    </a:cubicBezTo>
                    <a:cubicBezTo>
                      <a:pt x="14" y="65"/>
                      <a:pt x="15" y="67"/>
                      <a:pt x="16" y="69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9" y="71"/>
                      <a:pt x="22" y="71"/>
                      <a:pt x="24" y="69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3"/>
                      <a:pt x="71" y="22"/>
                      <a:pt x="71" y="22"/>
                    </a:cubicBezTo>
                    <a:lnTo>
                      <a:pt x="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0" name="组合 59"/>
          <p:cNvGrpSpPr/>
          <p:nvPr/>
        </p:nvGrpSpPr>
        <p:grpSpPr>
          <a:xfrm>
            <a:off x="6226669" y="5996003"/>
            <a:ext cx="440396" cy="460557"/>
            <a:chOff x="4626437" y="4265651"/>
            <a:chExt cx="414516" cy="414516"/>
          </a:xfrm>
        </p:grpSpPr>
        <p:sp>
          <p:nvSpPr>
            <p:cNvPr id="61" name="椭圆 60"/>
            <p:cNvSpPr/>
            <p:nvPr/>
          </p:nvSpPr>
          <p:spPr>
            <a:xfrm>
              <a:off x="4626437" y="4265651"/>
              <a:ext cx="414516" cy="414516"/>
            </a:xfrm>
            <a:prstGeom prst="ellipse">
              <a:avLst/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25400" dir="13500000">
                <a:srgbClr val="000000">
                  <a:alpha val="43137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1" name="组合 61"/>
            <p:cNvGrpSpPr/>
            <p:nvPr/>
          </p:nvGrpSpPr>
          <p:grpSpPr>
            <a:xfrm>
              <a:off x="4710891" y="4356960"/>
              <a:ext cx="232896" cy="199705"/>
              <a:chOff x="3546346" y="2339026"/>
              <a:chExt cx="897787" cy="769842"/>
            </a:xfrm>
            <a:solidFill>
              <a:schemeClr val="bg1"/>
            </a:solidFill>
          </p:grpSpPr>
          <p:sp>
            <p:nvSpPr>
              <p:cNvPr id="63" name="Rectangle 227"/>
              <p:cNvSpPr>
                <a:spLocks noChangeArrowheads="1"/>
              </p:cNvSpPr>
              <p:nvPr/>
            </p:nvSpPr>
            <p:spPr bwMode="auto">
              <a:xfrm>
                <a:off x="3561526" y="3077423"/>
                <a:ext cx="882607" cy="314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Freeform 228"/>
              <p:cNvSpPr>
                <a:spLocks/>
              </p:cNvSpPr>
              <p:nvPr/>
            </p:nvSpPr>
            <p:spPr bwMode="auto">
              <a:xfrm>
                <a:off x="3617909" y="2844302"/>
                <a:ext cx="125777" cy="210351"/>
              </a:xfrm>
              <a:custGeom>
                <a:avLst/>
                <a:gdLst>
                  <a:gd name="T0" fmla="*/ 6 w 49"/>
                  <a:gd name="T1" fmla="*/ 82 h 82"/>
                  <a:gd name="T2" fmla="*/ 43 w 49"/>
                  <a:gd name="T3" fmla="*/ 82 h 82"/>
                  <a:gd name="T4" fmla="*/ 49 w 49"/>
                  <a:gd name="T5" fmla="*/ 76 h 82"/>
                  <a:gd name="T6" fmla="*/ 49 w 49"/>
                  <a:gd name="T7" fmla="*/ 0 h 82"/>
                  <a:gd name="T8" fmla="*/ 0 w 49"/>
                  <a:gd name="T9" fmla="*/ 49 h 82"/>
                  <a:gd name="T10" fmla="*/ 0 w 49"/>
                  <a:gd name="T11" fmla="*/ 76 h 82"/>
                  <a:gd name="T12" fmla="*/ 6 w 49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2">
                    <a:moveTo>
                      <a:pt x="6" y="82"/>
                    </a:moveTo>
                    <a:cubicBezTo>
                      <a:pt x="43" y="82"/>
                      <a:pt x="43" y="82"/>
                      <a:pt x="43" y="82"/>
                    </a:cubicBezTo>
                    <a:cubicBezTo>
                      <a:pt x="46" y="82"/>
                      <a:pt x="49" y="79"/>
                      <a:pt x="49" y="76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3" y="82"/>
                      <a:pt x="6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Freeform 229"/>
              <p:cNvSpPr>
                <a:spLocks/>
              </p:cNvSpPr>
              <p:nvPr/>
            </p:nvSpPr>
            <p:spPr bwMode="auto">
              <a:xfrm>
                <a:off x="3779467" y="2682744"/>
                <a:ext cx="122524" cy="371910"/>
              </a:xfrm>
              <a:custGeom>
                <a:avLst/>
                <a:gdLst>
                  <a:gd name="T0" fmla="*/ 5 w 48"/>
                  <a:gd name="T1" fmla="*/ 145 h 145"/>
                  <a:gd name="T2" fmla="*/ 43 w 48"/>
                  <a:gd name="T3" fmla="*/ 145 h 145"/>
                  <a:gd name="T4" fmla="*/ 48 w 48"/>
                  <a:gd name="T5" fmla="*/ 139 h 145"/>
                  <a:gd name="T6" fmla="*/ 48 w 48"/>
                  <a:gd name="T7" fmla="*/ 0 h 145"/>
                  <a:gd name="T8" fmla="*/ 0 w 48"/>
                  <a:gd name="T9" fmla="*/ 49 h 145"/>
                  <a:gd name="T10" fmla="*/ 0 w 48"/>
                  <a:gd name="T11" fmla="*/ 139 h 145"/>
                  <a:gd name="T12" fmla="*/ 5 w 48"/>
                  <a:gd name="T1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5">
                    <a:moveTo>
                      <a:pt x="5" y="145"/>
                    </a:moveTo>
                    <a:cubicBezTo>
                      <a:pt x="43" y="145"/>
                      <a:pt x="43" y="145"/>
                      <a:pt x="43" y="145"/>
                    </a:cubicBezTo>
                    <a:cubicBezTo>
                      <a:pt x="46" y="145"/>
                      <a:pt x="48" y="142"/>
                      <a:pt x="48" y="13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42"/>
                      <a:pt x="2" y="145"/>
                      <a:pt x="5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Freeform 230"/>
              <p:cNvSpPr>
                <a:spLocks/>
              </p:cNvSpPr>
              <p:nvPr/>
            </p:nvSpPr>
            <p:spPr bwMode="auto">
              <a:xfrm>
                <a:off x="3938857" y="2713104"/>
                <a:ext cx="124693" cy="341550"/>
              </a:xfrm>
              <a:custGeom>
                <a:avLst/>
                <a:gdLst>
                  <a:gd name="T0" fmla="*/ 22 w 49"/>
                  <a:gd name="T1" fmla="*/ 22 h 133"/>
                  <a:gd name="T2" fmla="*/ 0 w 49"/>
                  <a:gd name="T3" fmla="*/ 0 h 133"/>
                  <a:gd name="T4" fmla="*/ 0 w 49"/>
                  <a:gd name="T5" fmla="*/ 127 h 133"/>
                  <a:gd name="T6" fmla="*/ 6 w 49"/>
                  <a:gd name="T7" fmla="*/ 133 h 133"/>
                  <a:gd name="T8" fmla="*/ 43 w 49"/>
                  <a:gd name="T9" fmla="*/ 133 h 133"/>
                  <a:gd name="T10" fmla="*/ 49 w 49"/>
                  <a:gd name="T11" fmla="*/ 127 h 133"/>
                  <a:gd name="T12" fmla="*/ 49 w 49"/>
                  <a:gd name="T13" fmla="*/ 26 h 133"/>
                  <a:gd name="T14" fmla="*/ 38 w 49"/>
                  <a:gd name="T15" fmla="*/ 29 h 133"/>
                  <a:gd name="T16" fmla="*/ 22 w 49"/>
                  <a:gd name="T17" fmla="*/ 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3">
                    <a:moveTo>
                      <a:pt x="22" y="2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0"/>
                      <a:pt x="3" y="133"/>
                      <a:pt x="6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6" y="133"/>
                      <a:pt x="49" y="130"/>
                      <a:pt x="49" y="1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6" y="28"/>
                      <a:pt x="42" y="29"/>
                      <a:pt x="38" y="29"/>
                    </a:cubicBezTo>
                    <a:cubicBezTo>
                      <a:pt x="32" y="29"/>
                      <a:pt x="27" y="26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231"/>
              <p:cNvSpPr>
                <a:spLocks/>
              </p:cNvSpPr>
              <p:nvPr/>
            </p:nvSpPr>
            <p:spPr bwMode="auto">
              <a:xfrm>
                <a:off x="4100415" y="2624193"/>
                <a:ext cx="122524" cy="430461"/>
              </a:xfrm>
              <a:custGeom>
                <a:avLst/>
                <a:gdLst>
                  <a:gd name="T0" fmla="*/ 5 w 48"/>
                  <a:gd name="T1" fmla="*/ 168 h 168"/>
                  <a:gd name="T2" fmla="*/ 43 w 48"/>
                  <a:gd name="T3" fmla="*/ 168 h 168"/>
                  <a:gd name="T4" fmla="*/ 48 w 48"/>
                  <a:gd name="T5" fmla="*/ 162 h 168"/>
                  <a:gd name="T6" fmla="*/ 48 w 48"/>
                  <a:gd name="T7" fmla="*/ 0 h 168"/>
                  <a:gd name="T8" fmla="*/ 0 w 48"/>
                  <a:gd name="T9" fmla="*/ 48 h 168"/>
                  <a:gd name="T10" fmla="*/ 0 w 48"/>
                  <a:gd name="T11" fmla="*/ 162 h 168"/>
                  <a:gd name="T12" fmla="*/ 5 w 48"/>
                  <a:gd name="T1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8">
                    <a:moveTo>
                      <a:pt x="5" y="168"/>
                    </a:moveTo>
                    <a:cubicBezTo>
                      <a:pt x="43" y="168"/>
                      <a:pt x="43" y="168"/>
                      <a:pt x="43" y="168"/>
                    </a:cubicBezTo>
                    <a:cubicBezTo>
                      <a:pt x="46" y="168"/>
                      <a:pt x="48" y="165"/>
                      <a:pt x="48" y="16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65"/>
                      <a:pt x="2" y="168"/>
                      <a:pt x="5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232"/>
              <p:cNvSpPr>
                <a:spLocks/>
              </p:cNvSpPr>
              <p:nvPr/>
            </p:nvSpPr>
            <p:spPr bwMode="auto">
              <a:xfrm>
                <a:off x="4258721" y="2513596"/>
                <a:ext cx="125777" cy="541058"/>
              </a:xfrm>
              <a:custGeom>
                <a:avLst/>
                <a:gdLst>
                  <a:gd name="T0" fmla="*/ 29 w 49"/>
                  <a:gd name="T1" fmla="*/ 0 h 211"/>
                  <a:gd name="T2" fmla="*/ 0 w 49"/>
                  <a:gd name="T3" fmla="*/ 29 h 211"/>
                  <a:gd name="T4" fmla="*/ 0 w 49"/>
                  <a:gd name="T5" fmla="*/ 205 h 211"/>
                  <a:gd name="T6" fmla="*/ 6 w 49"/>
                  <a:gd name="T7" fmla="*/ 211 h 211"/>
                  <a:gd name="T8" fmla="*/ 43 w 49"/>
                  <a:gd name="T9" fmla="*/ 211 h 211"/>
                  <a:gd name="T10" fmla="*/ 49 w 49"/>
                  <a:gd name="T11" fmla="*/ 205 h 211"/>
                  <a:gd name="T12" fmla="*/ 49 w 49"/>
                  <a:gd name="T13" fmla="*/ 22 h 211"/>
                  <a:gd name="T14" fmla="*/ 29 w 49"/>
                  <a:gd name="T1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11">
                    <a:moveTo>
                      <a:pt x="29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8"/>
                      <a:pt x="3" y="211"/>
                      <a:pt x="6" y="211"/>
                    </a:cubicBezTo>
                    <a:cubicBezTo>
                      <a:pt x="43" y="211"/>
                      <a:pt x="43" y="211"/>
                      <a:pt x="43" y="211"/>
                    </a:cubicBezTo>
                    <a:cubicBezTo>
                      <a:pt x="46" y="211"/>
                      <a:pt x="49" y="208"/>
                      <a:pt x="49" y="205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38" y="21"/>
                      <a:pt x="29" y="1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reeform 233"/>
              <p:cNvSpPr>
                <a:spLocks/>
              </p:cNvSpPr>
              <p:nvPr/>
            </p:nvSpPr>
            <p:spPr bwMode="auto">
              <a:xfrm>
                <a:off x="3546346" y="2339026"/>
                <a:ext cx="871764" cy="610452"/>
              </a:xfrm>
              <a:custGeom>
                <a:avLst/>
                <a:gdLst>
                  <a:gd name="T0" fmla="*/ 20 w 340"/>
                  <a:gd name="T1" fmla="*/ 234 h 238"/>
                  <a:gd name="T2" fmla="*/ 140 w 340"/>
                  <a:gd name="T3" fmla="*/ 113 h 238"/>
                  <a:gd name="T4" fmla="*/ 183 w 340"/>
                  <a:gd name="T5" fmla="*/ 156 h 238"/>
                  <a:gd name="T6" fmla="*/ 199 w 340"/>
                  <a:gd name="T7" fmla="*/ 156 h 238"/>
                  <a:gd name="T8" fmla="*/ 318 w 340"/>
                  <a:gd name="T9" fmla="*/ 37 h 238"/>
                  <a:gd name="T10" fmla="*/ 318 w 340"/>
                  <a:gd name="T11" fmla="*/ 64 h 238"/>
                  <a:gd name="T12" fmla="*/ 329 w 340"/>
                  <a:gd name="T13" fmla="*/ 75 h 238"/>
                  <a:gd name="T14" fmla="*/ 340 w 340"/>
                  <a:gd name="T15" fmla="*/ 64 h 238"/>
                  <a:gd name="T16" fmla="*/ 340 w 340"/>
                  <a:gd name="T17" fmla="*/ 11 h 238"/>
                  <a:gd name="T18" fmla="*/ 337 w 340"/>
                  <a:gd name="T19" fmla="*/ 3 h 238"/>
                  <a:gd name="T20" fmla="*/ 329 w 340"/>
                  <a:gd name="T21" fmla="*/ 0 h 238"/>
                  <a:gd name="T22" fmla="*/ 276 w 340"/>
                  <a:gd name="T23" fmla="*/ 0 h 238"/>
                  <a:gd name="T24" fmla="*/ 265 w 340"/>
                  <a:gd name="T25" fmla="*/ 11 h 238"/>
                  <a:gd name="T26" fmla="*/ 276 w 340"/>
                  <a:gd name="T27" fmla="*/ 22 h 238"/>
                  <a:gd name="T28" fmla="*/ 302 w 340"/>
                  <a:gd name="T29" fmla="*/ 22 h 238"/>
                  <a:gd name="T30" fmla="*/ 191 w 340"/>
                  <a:gd name="T31" fmla="*/ 133 h 238"/>
                  <a:gd name="T32" fmla="*/ 148 w 340"/>
                  <a:gd name="T33" fmla="*/ 90 h 238"/>
                  <a:gd name="T34" fmla="*/ 133 w 340"/>
                  <a:gd name="T35" fmla="*/ 90 h 238"/>
                  <a:gd name="T36" fmla="*/ 4 w 340"/>
                  <a:gd name="T37" fmla="*/ 219 h 238"/>
                  <a:gd name="T38" fmla="*/ 4 w 340"/>
                  <a:gd name="T39" fmla="*/ 234 h 238"/>
                  <a:gd name="T40" fmla="*/ 20 w 340"/>
                  <a:gd name="T41" fmla="*/ 2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238">
                    <a:moveTo>
                      <a:pt x="20" y="234"/>
                    </a:move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83" y="156"/>
                      <a:pt x="183" y="156"/>
                      <a:pt x="183" y="156"/>
                    </a:cubicBezTo>
                    <a:cubicBezTo>
                      <a:pt x="188" y="160"/>
                      <a:pt x="195" y="160"/>
                      <a:pt x="199" y="156"/>
                    </a:cubicBezTo>
                    <a:cubicBezTo>
                      <a:pt x="318" y="37"/>
                      <a:pt x="318" y="37"/>
                      <a:pt x="318" y="37"/>
                    </a:cubicBezTo>
                    <a:cubicBezTo>
                      <a:pt x="318" y="64"/>
                      <a:pt x="318" y="64"/>
                      <a:pt x="318" y="64"/>
                    </a:cubicBezTo>
                    <a:cubicBezTo>
                      <a:pt x="318" y="70"/>
                      <a:pt x="323" y="75"/>
                      <a:pt x="329" y="75"/>
                    </a:cubicBezTo>
                    <a:cubicBezTo>
                      <a:pt x="335" y="75"/>
                      <a:pt x="340" y="70"/>
                      <a:pt x="340" y="64"/>
                    </a:cubicBezTo>
                    <a:cubicBezTo>
                      <a:pt x="340" y="11"/>
                      <a:pt x="340" y="11"/>
                      <a:pt x="340" y="11"/>
                    </a:cubicBezTo>
                    <a:cubicBezTo>
                      <a:pt x="340" y="8"/>
                      <a:pt x="339" y="5"/>
                      <a:pt x="337" y="3"/>
                    </a:cubicBezTo>
                    <a:cubicBezTo>
                      <a:pt x="335" y="1"/>
                      <a:pt x="332" y="0"/>
                      <a:pt x="329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0" y="0"/>
                      <a:pt x="265" y="4"/>
                      <a:pt x="265" y="11"/>
                    </a:cubicBezTo>
                    <a:cubicBezTo>
                      <a:pt x="265" y="17"/>
                      <a:pt x="270" y="22"/>
                      <a:pt x="276" y="22"/>
                    </a:cubicBezTo>
                    <a:cubicBezTo>
                      <a:pt x="302" y="22"/>
                      <a:pt x="302" y="22"/>
                      <a:pt x="302" y="22"/>
                    </a:cubicBezTo>
                    <a:cubicBezTo>
                      <a:pt x="191" y="133"/>
                      <a:pt x="191" y="133"/>
                      <a:pt x="191" y="133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4" y="86"/>
                      <a:pt x="137" y="86"/>
                      <a:pt x="133" y="9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0" y="223"/>
                      <a:pt x="0" y="230"/>
                      <a:pt x="4" y="234"/>
                    </a:cubicBezTo>
                    <a:cubicBezTo>
                      <a:pt x="8" y="238"/>
                      <a:pt x="15" y="238"/>
                      <a:pt x="20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3048772" y="2386004"/>
            <a:ext cx="6051338" cy="802721"/>
          </a:xfrm>
          <a:prstGeom prst="rect">
            <a:avLst/>
          </a:prstGeom>
          <a:noFill/>
        </p:spPr>
        <p:txBody>
          <a:bodyPr wrap="square" lIns="124398" tIns="62199" rIns="124398" bIns="62199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敬  请  批  评  指  正</a:t>
            </a:r>
            <a:endParaRPr lang="en-US" altLang="zh-CN" sz="44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8634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一、概述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62690" y="1814500"/>
            <a:ext cx="3271136" cy="4193100"/>
            <a:chOff x="134826" y="1928802"/>
            <a:chExt cx="2294034" cy="3214710"/>
          </a:xfrm>
        </p:grpSpPr>
        <p:sp>
          <p:nvSpPr>
            <p:cNvPr id="4" name="圆角矩形 3"/>
            <p:cNvSpPr/>
            <p:nvPr/>
          </p:nvSpPr>
          <p:spPr>
            <a:xfrm>
              <a:off x="134826" y="1928802"/>
              <a:ext cx="2294034" cy="3214710"/>
            </a:xfrm>
            <a:prstGeom prst="roundRect">
              <a:avLst>
                <a:gd name="adj" fmla="val 10000"/>
              </a:avLst>
            </a:pr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5" name="组合 6"/>
            <p:cNvGrpSpPr/>
            <p:nvPr/>
          </p:nvGrpSpPr>
          <p:grpSpPr>
            <a:xfrm>
              <a:off x="339049" y="2071678"/>
              <a:ext cx="2081792" cy="2928959"/>
              <a:chOff x="474907" y="193940"/>
              <a:chExt cx="2530094" cy="4494322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474907" y="193942"/>
                <a:ext cx="2294034" cy="4494320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7" name="圆角矩形 6"/>
              <p:cNvSpPr/>
              <p:nvPr/>
            </p:nvSpPr>
            <p:spPr>
              <a:xfrm>
                <a:off x="542097" y="193940"/>
                <a:ext cx="2462904" cy="442713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70688" tIns="170688" rIns="170688" bIns="170688" numCol="1" spcCol="1270" anchor="t" anchorCtr="0">
                <a:noAutofit/>
              </a:bodyPr>
              <a:lstStyle/>
              <a:p>
                <a:pPr marL="228600" lvl="1" indent="-228600" defTabSz="1066800">
                  <a:lnSpc>
                    <a:spcPct val="15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en-US" altLang="zh-CN" sz="2400" b="1" dirty="0" smtClean="0">
                    <a:solidFill>
                      <a:srgbClr val="333399"/>
                    </a:solidFill>
                    <a:latin typeface="+mj-ea"/>
                    <a:ea typeface="+mj-ea"/>
                  </a:rPr>
                  <a:t>ATP</a:t>
                </a:r>
                <a:r>
                  <a:rPr lang="zh-CN" altLang="en-US" sz="2400" b="1" dirty="0" smtClean="0">
                    <a:solidFill>
                      <a:srgbClr val="333399"/>
                    </a:solidFill>
                    <a:latin typeface="+mj-ea"/>
                    <a:ea typeface="+mj-ea"/>
                  </a:rPr>
                  <a:t>系统接收来自联锁设备和操作层面上的信息、线路信息、前方目标点的距离和允许速度信息</a:t>
                </a:r>
                <a:endParaRPr lang="zh-CN" altLang="en-US" sz="2400" b="1" kern="1200" dirty="0">
                  <a:solidFill>
                    <a:srgbClr val="333399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3405962" y="3457574"/>
            <a:ext cx="1051291" cy="571148"/>
            <a:chOff x="2620288" y="2018739"/>
            <a:chExt cx="737266" cy="571148"/>
          </a:xfrm>
        </p:grpSpPr>
        <p:sp>
          <p:nvSpPr>
            <p:cNvPr id="9" name="右箭头 8"/>
            <p:cNvSpPr/>
            <p:nvPr/>
          </p:nvSpPr>
          <p:spPr>
            <a:xfrm>
              <a:off x="2620288" y="2132969"/>
              <a:ext cx="565922" cy="342688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400" b="1" kern="1200">
                <a:latin typeface="+mj-ea"/>
                <a:ea typeface="+mj-ea"/>
              </a:endParaRPr>
            </a:p>
          </p:txBody>
        </p:sp>
        <p:sp>
          <p:nvSpPr>
            <p:cNvPr id="10" name="右箭头 9"/>
            <p:cNvSpPr/>
            <p:nvPr/>
          </p:nvSpPr>
          <p:spPr>
            <a:xfrm>
              <a:off x="2620288" y="2018739"/>
              <a:ext cx="737266" cy="57114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00B05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1" name="组合 10"/>
          <p:cNvGrpSpPr/>
          <p:nvPr/>
        </p:nvGrpSpPr>
        <p:grpSpPr>
          <a:xfrm>
            <a:off x="4406094" y="1814500"/>
            <a:ext cx="3271136" cy="4193100"/>
            <a:chOff x="3492412" y="1928802"/>
            <a:chExt cx="2294034" cy="3214710"/>
          </a:xfrm>
        </p:grpSpPr>
        <p:sp>
          <p:nvSpPr>
            <p:cNvPr id="12" name="圆角矩形 11"/>
            <p:cNvSpPr/>
            <p:nvPr/>
          </p:nvSpPr>
          <p:spPr>
            <a:xfrm>
              <a:off x="3492412" y="1928802"/>
              <a:ext cx="2294034" cy="3214710"/>
            </a:xfrm>
            <a:prstGeom prst="roundRect">
              <a:avLst>
                <a:gd name="adj" fmla="val 10000"/>
              </a:avLst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4271743"/>
                <a:satOff val="12481"/>
                <a:lumOff val="-2353"/>
                <a:alphaOff val="0"/>
              </a:schemeClr>
            </a:fillRef>
            <a:effectRef idx="0">
              <a:schemeClr val="accent2">
                <a:hueOff val="-4271743"/>
                <a:satOff val="12481"/>
                <a:lumOff val="-2353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13" name="组合 9"/>
            <p:cNvGrpSpPr/>
            <p:nvPr/>
          </p:nvGrpSpPr>
          <p:grpSpPr>
            <a:xfrm>
              <a:off x="3696637" y="2071678"/>
              <a:ext cx="1909757" cy="2928959"/>
              <a:chOff x="4160011" y="1033403"/>
              <a:chExt cx="2321011" cy="3654857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4160011" y="1033403"/>
                <a:ext cx="2294034" cy="3654857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accent2">
                  <a:hueOff val="-4271743"/>
                  <a:satOff val="12481"/>
                  <a:lumOff val="-2353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5" name="圆角矩形 12"/>
              <p:cNvSpPr/>
              <p:nvPr/>
            </p:nvSpPr>
            <p:spPr>
              <a:xfrm>
                <a:off x="4182017" y="1060146"/>
                <a:ext cx="2299005" cy="358766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70688" tIns="170688" rIns="170688" bIns="170688" numCol="1" spcCol="1270" anchor="t" anchorCtr="0">
                <a:noAutofit/>
              </a:bodyPr>
              <a:lstStyle/>
              <a:p>
                <a:pPr marL="228600" lvl="1" indent="-228600" defTabSz="1066800">
                  <a:lnSpc>
                    <a:spcPct val="15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zh-CN" altLang="en-US" sz="2400" b="1" dirty="0" smtClean="0">
                    <a:solidFill>
                      <a:srgbClr val="333399"/>
                    </a:solidFill>
                    <a:latin typeface="+mj-ea"/>
                    <a:ea typeface="+mj-ea"/>
                  </a:rPr>
                  <a:t>由车载设备计算或由行车指挥中心计算出目标速度，由车载设备测得实际运行速度</a:t>
                </a:r>
                <a:endParaRPr lang="zh-CN" altLang="en-US" sz="2400" b="1" kern="1200" dirty="0">
                  <a:solidFill>
                    <a:srgbClr val="333399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7620804" y="3457574"/>
            <a:ext cx="1051291" cy="571148"/>
            <a:chOff x="5919231" y="2018739"/>
            <a:chExt cx="737266" cy="571148"/>
          </a:xfrm>
        </p:grpSpPr>
        <p:sp>
          <p:nvSpPr>
            <p:cNvPr id="17" name="右箭头 14"/>
            <p:cNvSpPr/>
            <p:nvPr/>
          </p:nvSpPr>
          <p:spPr>
            <a:xfrm>
              <a:off x="5919231" y="2132969"/>
              <a:ext cx="565922" cy="34268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400" b="1" kern="1200">
                <a:latin typeface="+mj-ea"/>
                <a:ea typeface="+mj-ea"/>
              </a:endParaRPr>
            </a:p>
          </p:txBody>
        </p:sp>
        <p:sp>
          <p:nvSpPr>
            <p:cNvPr id="18" name="右箭头 17"/>
            <p:cNvSpPr/>
            <p:nvPr/>
          </p:nvSpPr>
          <p:spPr>
            <a:xfrm>
              <a:off x="5919231" y="2018739"/>
              <a:ext cx="737266" cy="57114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FFC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8543487"/>
                <a:satOff val="24962"/>
                <a:lumOff val="-4706"/>
                <a:alphaOff val="0"/>
              </a:schemeClr>
            </a:fillRef>
            <a:effectRef idx="0">
              <a:schemeClr val="accent2">
                <a:hueOff val="-8543487"/>
                <a:satOff val="24962"/>
                <a:lumOff val="-4706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9" name="组合 18"/>
          <p:cNvGrpSpPr/>
          <p:nvPr/>
        </p:nvGrpSpPr>
        <p:grpSpPr>
          <a:xfrm>
            <a:off x="8549498" y="1743062"/>
            <a:ext cx="3271136" cy="4286280"/>
            <a:chOff x="6705049" y="1928802"/>
            <a:chExt cx="2294034" cy="3286148"/>
          </a:xfrm>
        </p:grpSpPr>
        <p:sp>
          <p:nvSpPr>
            <p:cNvPr id="20" name="圆角矩形 19"/>
            <p:cNvSpPr/>
            <p:nvPr/>
          </p:nvSpPr>
          <p:spPr>
            <a:xfrm>
              <a:off x="6705049" y="1928802"/>
              <a:ext cx="2294034" cy="3286148"/>
            </a:xfrm>
            <a:prstGeom prst="roundRect">
              <a:avLst>
                <a:gd name="adj" fmla="val 10000"/>
              </a:avLst>
            </a:prstGeom>
            <a:solidFill>
              <a:srgbClr val="FF99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8543487"/>
                <a:satOff val="24962"/>
                <a:lumOff val="-4706"/>
                <a:alphaOff val="0"/>
              </a:schemeClr>
            </a:fillRef>
            <a:effectRef idx="0">
              <a:schemeClr val="accent2">
                <a:hueOff val="-8543487"/>
                <a:satOff val="24962"/>
                <a:lumOff val="-4706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21" name="组合 12"/>
            <p:cNvGrpSpPr/>
            <p:nvPr/>
          </p:nvGrpSpPr>
          <p:grpSpPr>
            <a:xfrm>
              <a:off x="6858017" y="2071678"/>
              <a:ext cx="2036598" cy="3000395"/>
              <a:chOff x="7782820" y="193940"/>
              <a:chExt cx="2475167" cy="4603936"/>
            </a:xfrm>
          </p:grpSpPr>
          <p:sp>
            <p:nvSpPr>
              <p:cNvPr id="22" name="圆角矩形 13"/>
              <p:cNvSpPr/>
              <p:nvPr/>
            </p:nvSpPr>
            <p:spPr>
              <a:xfrm>
                <a:off x="7845115" y="193940"/>
                <a:ext cx="2281892" cy="4603936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accent2">
                  <a:hueOff val="-8543487"/>
                  <a:satOff val="24962"/>
                  <a:lumOff val="-4706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3" name="圆角矩形 18"/>
              <p:cNvSpPr/>
              <p:nvPr/>
            </p:nvSpPr>
            <p:spPr>
              <a:xfrm>
                <a:off x="7782820" y="193942"/>
                <a:ext cx="2475167" cy="442713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70688" tIns="170688" rIns="170688" bIns="170688" numCol="1" spcCol="1270" anchor="t" anchorCtr="0">
                <a:noAutofit/>
              </a:bodyPr>
              <a:lstStyle/>
              <a:p>
                <a:pPr marL="228600" lvl="1" indent="-228600" defTabSz="1066800">
                  <a:lnSpc>
                    <a:spcPct val="15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zh-CN" altLang="en-US" sz="2400" b="1" dirty="0" smtClean="0">
                    <a:solidFill>
                      <a:srgbClr val="333399"/>
                    </a:solidFill>
                    <a:latin typeface="+mj-ea"/>
                    <a:ea typeface="+mj-ea"/>
                  </a:rPr>
                  <a:t>对列车速度实行监督，使之始终在安全速度下运行。缩短列车运行间隔，可靠地保证类车不超速、不冒进。</a:t>
                </a:r>
                <a:endParaRPr lang="zh-CN" altLang="en-US" sz="2400" b="1" kern="1200" dirty="0">
                  <a:solidFill>
                    <a:srgbClr val="333399"/>
                  </a:solidFill>
                  <a:latin typeface="+mj-ea"/>
                  <a:ea typeface="+mj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一、概述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Picture 2" descr="d:\360浏览器\360\360se\360se6\User Data\temp\U6230P1134DT20110928070357.jpg"/>
          <p:cNvPicPr>
            <a:picLocks noChangeAspect="1" noChangeArrowheads="1"/>
          </p:cNvPicPr>
          <p:nvPr/>
        </p:nvPicPr>
        <p:blipFill>
          <a:blip r:embed="rId2"/>
          <a:srcRect t="2740" b="6824"/>
          <a:stretch>
            <a:fillRect/>
          </a:stretch>
        </p:blipFill>
        <p:spPr bwMode="auto">
          <a:xfrm>
            <a:off x="1334260" y="1671624"/>
            <a:ext cx="5786478" cy="4657409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7620804" y="2663387"/>
            <a:ext cx="3929090" cy="2192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ATP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是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ATC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的基本环节，是安全系统，必须符合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故障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—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安全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的原则。</a:t>
            </a:r>
            <a:endParaRPr lang="zh-CN" altLang="en-US" sz="2400" dirty="0">
              <a:solidFill>
                <a:srgbClr val="3333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759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系统设备组成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809156" y="3028946"/>
            <a:ext cx="8526423" cy="1357322"/>
            <a:chOff x="2357422" y="3000372"/>
            <a:chExt cx="6286544" cy="1357322"/>
          </a:xfrm>
        </p:grpSpPr>
        <p:sp>
          <p:nvSpPr>
            <p:cNvPr id="4" name="五边形 3"/>
            <p:cNvSpPr/>
            <p:nvPr/>
          </p:nvSpPr>
          <p:spPr>
            <a:xfrm flipH="1">
              <a:off x="2357422" y="3000372"/>
              <a:ext cx="6286544" cy="1357322"/>
            </a:xfrm>
            <a:prstGeom prst="homePlate">
              <a:avLst/>
            </a:prstGeom>
            <a:noFill/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Rectangle 1"/>
            <p:cNvSpPr>
              <a:spLocks noChangeArrowheads="1"/>
            </p:cNvSpPr>
            <p:nvPr/>
          </p:nvSpPr>
          <p:spPr bwMode="auto">
            <a:xfrm>
              <a:off x="3357554" y="3071810"/>
              <a:ext cx="5072098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kern="0" dirty="0" smtClean="0">
                  <a:solidFill>
                    <a:srgbClr val="333399"/>
                  </a:solidFill>
                  <a:latin typeface="Times New Roman" pitchFamily="18" charset="0"/>
                  <a:ea typeface="宋体" pitchFamily="2" charset="-122"/>
                  <a:cs typeface="fangsong_gb2312"/>
                </a:rPr>
                <a:t>主要任务：完成命令解码、速度探测、超速下的强制执行、特征显示、车门操作等任务。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977069" y="3243260"/>
            <a:ext cx="2832220" cy="857256"/>
            <a:chOff x="928662" y="4214818"/>
            <a:chExt cx="2801692" cy="1357322"/>
          </a:xfrm>
        </p:grpSpPr>
        <p:sp>
          <p:nvSpPr>
            <p:cNvPr id="7" name="圆角矩形 17"/>
            <p:cNvSpPr/>
            <p:nvPr/>
          </p:nvSpPr>
          <p:spPr bwMode="auto">
            <a:xfrm flipH="1">
              <a:off x="928662" y="4214818"/>
              <a:ext cx="2801692" cy="1357322"/>
            </a:xfrm>
            <a:prstGeom prst="notchedRightArrow">
              <a:avLst>
                <a:gd name="adj1" fmla="val 73777"/>
                <a:gd name="adj2" fmla="val 50000"/>
              </a:avLst>
            </a:prstGeom>
            <a:gradFill rotWithShape="1">
              <a:gsLst>
                <a:gs pos="0">
                  <a:srgbClr val="CF6DA4">
                    <a:hueOff val="-13541849"/>
                    <a:satOff val="33344"/>
                    <a:lumOff val="-735"/>
                    <a:alphaOff val="0"/>
                    <a:tint val="74000"/>
                  </a:srgbClr>
                </a:gs>
                <a:gs pos="49000">
                  <a:srgbClr val="CF6DA4">
                    <a:hueOff val="-13541849"/>
                    <a:satOff val="33344"/>
                    <a:lumOff val="-735"/>
                    <a:alphaOff val="0"/>
                    <a:tint val="96000"/>
                    <a:shade val="84000"/>
                    <a:satMod val="110000"/>
                  </a:srgbClr>
                </a:gs>
                <a:gs pos="49100">
                  <a:srgbClr val="CF6DA4">
                    <a:hueOff val="-13541849"/>
                    <a:satOff val="33344"/>
                    <a:lumOff val="-735"/>
                    <a:alphaOff val="0"/>
                    <a:shade val="55000"/>
                    <a:satMod val="150000"/>
                  </a:srgbClr>
                </a:gs>
                <a:gs pos="92000">
                  <a:srgbClr val="CF6DA4">
                    <a:hueOff val="-13541849"/>
                    <a:satOff val="33344"/>
                    <a:lumOff val="-735"/>
                    <a:alphaOff val="0"/>
                    <a:tint val="98000"/>
                    <a:shade val="90000"/>
                    <a:satMod val="128000"/>
                  </a:srgbClr>
                </a:gs>
                <a:gs pos="100000">
                  <a:srgbClr val="CF6DA4">
                    <a:hueOff val="-13541849"/>
                    <a:satOff val="33344"/>
                    <a:lumOff val="-735"/>
                    <a:alphaOff val="0"/>
                    <a:tint val="90000"/>
                    <a:shade val="97000"/>
                    <a:satMod val="128000"/>
                  </a:srgbClr>
                </a:gs>
              </a:gsLst>
              <a:lin ang="5400000" scaled="1"/>
            </a:gradFill>
            <a:ln>
              <a:noFill/>
            </a:ln>
            <a:effectLst>
              <a:outerShdw blurRad="39000" dist="25400" dir="5400000" rotWithShape="0">
                <a:srgbClr val="CF6DA4">
                  <a:hueOff val="-13541849"/>
                  <a:satOff val="33344"/>
                  <a:lumOff val="-735"/>
                  <a:alphaOff val="0"/>
                  <a:shade val="33000"/>
                  <a:alpha val="83000"/>
                </a:srgbClr>
              </a:outerShdw>
            </a:effectLst>
          </p:spPr>
        </p:sp>
        <p:sp>
          <p:nvSpPr>
            <p:cNvPr id="8" name="圆角矩形 13"/>
            <p:cNvSpPr/>
            <p:nvPr/>
          </p:nvSpPr>
          <p:spPr bwMode="auto">
            <a:xfrm flipH="1">
              <a:off x="1211334" y="4498646"/>
              <a:ext cx="2332043" cy="782639"/>
            </a:xfrm>
            <a:prstGeom prst="notchedRightArrow">
              <a:avLst/>
            </a:prstGeom>
            <a:noFill/>
            <a:ln>
              <a:noFill/>
            </a:ln>
            <a:effectLst/>
          </p:spPr>
          <p:txBody>
            <a:bodyPr lIns="110490" tIns="110490" rIns="110490" bIns="110490" spcCol="1270" anchor="ctr"/>
            <a:lstStyle/>
            <a:p>
              <a:pPr marL="0" marR="0" lvl="0" indent="0" algn="ctr" defTabSz="12890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ATP</a:t>
              </a: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车载设备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05632" y="1600186"/>
            <a:ext cx="106442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 列车自动防护系统所包含的设备分别安装在列车上和地面上。安装在列车上的设备，简称为车载设备；安装在地面的设备简称为地面设备。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905632" y="4886334"/>
            <a:ext cx="105728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连续式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系统利用数字音频轨道电路，向列车连续的发送数据，允许连续监督和控制列车运行。对于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，由轨道电路反映轨道状态，传输</a:t>
            </a: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信息，在轨旁无需其他传输设备。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508" y="314302"/>
            <a:ext cx="3759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ATP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系统设备组成</a:t>
            </a:r>
            <a:endParaRPr lang="zh-CN" altLang="en-US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7004" y="1171558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solidFill>
                  <a:srgbClr val="3333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）车载设备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28596" y="1942919"/>
            <a:ext cx="114784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        ATP</a:t>
            </a:r>
            <a:r>
              <a:rPr lang="zh-CN" altLang="en-US" sz="2400" b="1" kern="0" dirty="0" smtClean="0">
                <a:solidFill>
                  <a:srgbClr val="333399"/>
                </a:solidFill>
                <a:latin typeface="Times New Roman" pitchFamily="18" charset="0"/>
                <a:ea typeface="宋体" pitchFamily="2" charset="-122"/>
                <a:cs typeface="fangsong_gb2312"/>
              </a:rPr>
              <a:t>系统的车载设备主要包括有车载主机、驾驶员状态显示单元、速度传感器、列车地面信号接收器、列车接口电路、电源和辅助设备等。</a:t>
            </a:r>
          </a:p>
        </p:txBody>
      </p:sp>
      <p:pic>
        <p:nvPicPr>
          <p:cNvPr id="5" name="图片 1" descr="image11.jpeg"/>
          <p:cNvPicPr>
            <a:picLocks noChangeAspect="1" noChangeArrowheads="1"/>
          </p:cNvPicPr>
          <p:nvPr/>
        </p:nvPicPr>
        <p:blipFill>
          <a:blip r:embed="rId2"/>
          <a:srcRect l="2083" t="3830" r="2431" b="4681"/>
          <a:stretch>
            <a:fillRect/>
          </a:stretch>
        </p:blipFill>
        <p:spPr bwMode="auto">
          <a:xfrm>
            <a:off x="2262954" y="3171822"/>
            <a:ext cx="7805059" cy="3043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SCORM_RATE_SLIDES" val="1"/>
  <p:tag name="ISPRING_ULTRA_SCORM_SLIDE_COUNT" val="1"/>
</p:tagLst>
</file>

<file path=ppt/theme/theme1.xml><?xml version="1.0" encoding="utf-8"?>
<a:theme xmlns:a="http://schemas.openxmlformats.org/drawingml/2006/main" name="Office 主题">
  <a:themeElements>
    <a:clrScheme name="自定义 2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AEEE"/>
      </a:accent1>
      <a:accent2>
        <a:srgbClr val="E83828"/>
      </a:accent2>
      <a:accent3>
        <a:srgbClr val="72CD4F"/>
      </a:accent3>
      <a:accent4>
        <a:srgbClr val="FE9800"/>
      </a:accent4>
      <a:accent5>
        <a:srgbClr val="7F7F7F"/>
      </a:accent5>
      <a:accent6>
        <a:srgbClr val="7F7F7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7248</TotalTime>
  <Words>2592</Words>
  <Application>Microsoft Office PowerPoint</Application>
  <PresentationFormat>自定义</PresentationFormat>
  <Paragraphs>253</Paragraphs>
  <Slides>52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52</vt:i4>
      </vt:variant>
    </vt:vector>
  </HeadingPairs>
  <TitlesOfParts>
    <vt:vector size="54" baseType="lpstr">
      <vt:lpstr>Office 主题</vt:lpstr>
      <vt:lpstr>Visio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李培俊</dc:creator>
  <cp:lastModifiedBy>Administrator</cp:lastModifiedBy>
  <cp:revision>795</cp:revision>
  <dcterms:created xsi:type="dcterms:W3CDTF">2015-10-16T03:54:15Z</dcterms:created>
  <dcterms:modified xsi:type="dcterms:W3CDTF">2019-05-03T10:35:57Z</dcterms:modified>
</cp:coreProperties>
</file>